
<file path=[Content_Types].xml><?xml version="1.0" encoding="utf-8"?>
<Types xmlns="http://schemas.openxmlformats.org/package/2006/content-types">
  <Default ContentType="application/x-fontdata" Extension="fntdata"/>
  <Default ContentType="image/gif" Extension="gif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22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23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</p:sldIdLst>
  <p:sldSz cy="5143500" cx="9144000"/>
  <p:notesSz cx="6858000" cy="9144000"/>
  <p:embeddedFontLst>
    <p:embeddedFont>
      <p:font typeface="Montserrat"/>
      <p:regular r:id="rId31"/>
      <p:bold r:id="rId32"/>
      <p:italic r:id="rId33"/>
      <p:boldItalic r:id="rId34"/>
    </p:embeddedFont>
    <p:embeddedFont>
      <p:font typeface="Montserrat Medium"/>
      <p:regular r:id="rId35"/>
      <p:bold r:id="rId36"/>
      <p:italic r:id="rId37"/>
      <p:boldItalic r:id="rId38"/>
    </p:embeddedFont>
    <p:embeddedFont>
      <p:font typeface="Montserrat Light"/>
      <p:regular r:id="rId39"/>
      <p:bold r:id="rId40"/>
      <p:italic r:id="rId41"/>
      <p:boldItalic r:id="rId42"/>
    </p:embeddedFont>
    <p:embeddedFont>
      <p:font typeface="Montserrat ExtraLight"/>
      <p:regular r:id="rId43"/>
      <p:bold r:id="rId44"/>
      <p:italic r:id="rId45"/>
      <p:boldItalic r:id="rId46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font" Target="fonts/MontserratLight-bold.fntdata"/><Relationship Id="rId20" Type="http://schemas.openxmlformats.org/officeDocument/2006/relationships/slide" Target="slides/slide15.xml"/><Relationship Id="rId42" Type="http://schemas.openxmlformats.org/officeDocument/2006/relationships/font" Target="fonts/MontserratLight-boldItalic.fntdata"/><Relationship Id="rId41" Type="http://schemas.openxmlformats.org/officeDocument/2006/relationships/font" Target="fonts/MontserratLight-italic.fntdata"/><Relationship Id="rId22" Type="http://schemas.openxmlformats.org/officeDocument/2006/relationships/slide" Target="slides/slide17.xml"/><Relationship Id="rId44" Type="http://schemas.openxmlformats.org/officeDocument/2006/relationships/font" Target="fonts/MontserratExtraLight-bold.fntdata"/><Relationship Id="rId21" Type="http://schemas.openxmlformats.org/officeDocument/2006/relationships/slide" Target="slides/slide16.xml"/><Relationship Id="rId43" Type="http://schemas.openxmlformats.org/officeDocument/2006/relationships/font" Target="fonts/MontserratExtraLight-regular.fntdata"/><Relationship Id="rId24" Type="http://schemas.openxmlformats.org/officeDocument/2006/relationships/slide" Target="slides/slide19.xml"/><Relationship Id="rId46" Type="http://schemas.openxmlformats.org/officeDocument/2006/relationships/font" Target="fonts/MontserratExtraLight-boldItalic.fntdata"/><Relationship Id="rId23" Type="http://schemas.openxmlformats.org/officeDocument/2006/relationships/slide" Target="slides/slide18.xml"/><Relationship Id="rId45" Type="http://schemas.openxmlformats.org/officeDocument/2006/relationships/font" Target="fonts/MontserratExtraLight-italic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slide" Target="slides/slide24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font" Target="fonts/Montserrat-regular.fntdata"/><Relationship Id="rId30" Type="http://schemas.openxmlformats.org/officeDocument/2006/relationships/slide" Target="slides/slide25.xml"/><Relationship Id="rId11" Type="http://schemas.openxmlformats.org/officeDocument/2006/relationships/slide" Target="slides/slide6.xml"/><Relationship Id="rId33" Type="http://schemas.openxmlformats.org/officeDocument/2006/relationships/font" Target="fonts/Montserrat-italic.fntdata"/><Relationship Id="rId10" Type="http://schemas.openxmlformats.org/officeDocument/2006/relationships/slide" Target="slides/slide5.xml"/><Relationship Id="rId32" Type="http://schemas.openxmlformats.org/officeDocument/2006/relationships/font" Target="fonts/Montserrat-bold.fntdata"/><Relationship Id="rId13" Type="http://schemas.openxmlformats.org/officeDocument/2006/relationships/slide" Target="slides/slide8.xml"/><Relationship Id="rId35" Type="http://schemas.openxmlformats.org/officeDocument/2006/relationships/font" Target="fonts/MontserratMedium-regular.fntdata"/><Relationship Id="rId12" Type="http://schemas.openxmlformats.org/officeDocument/2006/relationships/slide" Target="slides/slide7.xml"/><Relationship Id="rId34" Type="http://schemas.openxmlformats.org/officeDocument/2006/relationships/font" Target="fonts/Montserrat-boldItalic.fntdata"/><Relationship Id="rId15" Type="http://schemas.openxmlformats.org/officeDocument/2006/relationships/slide" Target="slides/slide10.xml"/><Relationship Id="rId37" Type="http://schemas.openxmlformats.org/officeDocument/2006/relationships/font" Target="fonts/MontserratMedium-italic.fntdata"/><Relationship Id="rId14" Type="http://schemas.openxmlformats.org/officeDocument/2006/relationships/slide" Target="slides/slide9.xml"/><Relationship Id="rId36" Type="http://schemas.openxmlformats.org/officeDocument/2006/relationships/font" Target="fonts/MontserratMedium-bold.fntdata"/><Relationship Id="rId17" Type="http://schemas.openxmlformats.org/officeDocument/2006/relationships/slide" Target="slides/slide12.xml"/><Relationship Id="rId39" Type="http://schemas.openxmlformats.org/officeDocument/2006/relationships/font" Target="fonts/MontserratLight-regular.fntdata"/><Relationship Id="rId16" Type="http://schemas.openxmlformats.org/officeDocument/2006/relationships/slide" Target="slides/slide11.xml"/><Relationship Id="rId38" Type="http://schemas.openxmlformats.org/officeDocument/2006/relationships/font" Target="fonts/MontserratMedium-boldItalic.fntdata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6ba621d393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6ba621d393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g3a4e66343c_4_7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" name="Google Shape;61;g3a4e66343c_4_7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t/>
            </a:r>
            <a:endParaRPr sz="1400"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g3a4e66343c_4_25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" name="Google Shape;66;g3a4e66343c_4_25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g3a4e66343c_4_13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" name="Google Shape;71;g3a4e66343c_4_1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g6ba621d393_0_10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" name="Google Shape;78;g6ba621d393_0_10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g6ba621d393_0_1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" name="Google Shape;85;g6ba621d393_0_1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solidFill>
                <a:srgbClr val="266BFF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6ba621d393_0_12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" name="Google Shape;92;g6ba621d393_0_1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g6ba621d393_0_13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8" name="Google Shape;98;g6ba621d393_0_1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g6ba621d393_0_14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8" name="Google Shape;108;g6ba621d393_0_14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g6ba621d393_0_17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3" name="Google Shape;133;g6ba621d393_0_17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g6ba621d393_0_17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8" name="Google Shape;138;g6ba621d393_0_17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g6ba621d393_0_18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3" name="Google Shape;143;g6ba621d393_0_18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g6ba621d393_0_19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8" name="Google Shape;148;g6ba621d393_0_19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g6ba621d393_0_24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4" name="Google Shape;154;g6ba621d393_0_24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g6ba621d393_0_19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8" name="Google Shape;188;g6ba621d393_0_19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94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g759cb4b3f4_0_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6" name="Google Shape;196;g759cb4b3f4_0_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04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g759cb4b3f4_0_3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6" name="Google Shape;206;g759cb4b3f4_0_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13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g759cb4b3f4_0_4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5" name="Google Shape;215;g759cb4b3f4_0_4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20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g759cb4b3f4_0_5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2" name="Google Shape;222;g759cb4b3f4_0_5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27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g759cb4b3f4_0_6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9" name="Google Shape;229;g759cb4b3f4_0_6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39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g759cb4b3f4_0_7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1" name="Google Shape;241;g759cb4b3f4_0_7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49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g759cb4b3f4_0_9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1" name="Google Shape;251;g759cb4b3f4_0_9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55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g759cb4b3f4_0_10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7" name="Google Shape;257;g759cb4b3f4_0_10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75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Google Shape;276;g759cb4b3f4_0_14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7" name="Google Shape;277;g759cb4b3f4_0_14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80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g759cb4b3f4_0_14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2" name="Google Shape;282;g759cb4b3f4_0_1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2.png"/><Relationship Id="rId4" Type="http://schemas.openxmlformats.org/officeDocument/2006/relationships/image" Target="../media/image12.png"/><Relationship Id="rId5" Type="http://schemas.openxmlformats.org/officeDocument/2006/relationships/image" Target="../media/image10.png"/><Relationship Id="rId6" Type="http://schemas.openxmlformats.org/officeDocument/2006/relationships/image" Target="../media/image6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6.gif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8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7.png"/><Relationship Id="rId4" Type="http://schemas.openxmlformats.org/officeDocument/2006/relationships/image" Target="../media/image13.png"/><Relationship Id="rId11" Type="http://schemas.openxmlformats.org/officeDocument/2006/relationships/image" Target="../media/image26.png"/><Relationship Id="rId10" Type="http://schemas.openxmlformats.org/officeDocument/2006/relationships/image" Target="../media/image5.png"/><Relationship Id="rId12" Type="http://schemas.openxmlformats.org/officeDocument/2006/relationships/image" Target="../media/image4.png"/><Relationship Id="rId9" Type="http://schemas.openxmlformats.org/officeDocument/2006/relationships/image" Target="../media/image9.png"/><Relationship Id="rId5" Type="http://schemas.openxmlformats.org/officeDocument/2006/relationships/image" Target="../media/image3.png"/><Relationship Id="rId6" Type="http://schemas.openxmlformats.org/officeDocument/2006/relationships/image" Target="../media/image11.png"/><Relationship Id="rId7" Type="http://schemas.openxmlformats.org/officeDocument/2006/relationships/image" Target="../media/image7.png"/><Relationship Id="rId8" Type="http://schemas.openxmlformats.org/officeDocument/2006/relationships/image" Target="../media/image15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4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29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28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19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27.png"/><Relationship Id="rId4" Type="http://schemas.openxmlformats.org/officeDocument/2006/relationships/image" Target="../media/image20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21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18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24.png"/><Relationship Id="rId4" Type="http://schemas.openxmlformats.org/officeDocument/2006/relationships/image" Target="../media/image22.png"/><Relationship Id="rId5" Type="http://schemas.openxmlformats.org/officeDocument/2006/relationships/image" Target="../media/image25.png"/><Relationship Id="rId6" Type="http://schemas.openxmlformats.org/officeDocument/2006/relationships/image" Target="../media/image23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5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FFFFFF"/>
        </a:solidFill>
      </p:bgPr>
    </p:bg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/>
        </p:nvSpPr>
        <p:spPr>
          <a:xfrm>
            <a:off x="577150" y="1250900"/>
            <a:ext cx="6720300" cy="198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253254"/>
                </a:solidFill>
                <a:latin typeface="Montserrat"/>
                <a:ea typeface="Montserrat"/>
                <a:cs typeface="Montserrat"/>
                <a:sym typeface="Montserrat"/>
              </a:rPr>
              <a:t>Aplicando </a:t>
            </a:r>
            <a:endParaRPr sz="3000">
              <a:solidFill>
                <a:srgbClr val="253254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000">
                <a:solidFill>
                  <a:srgbClr val="253254"/>
                </a:solidFill>
                <a:latin typeface="Montserrat"/>
                <a:ea typeface="Montserrat"/>
                <a:cs typeface="Montserrat"/>
                <a:sym typeface="Montserrat"/>
              </a:rPr>
              <a:t>machine learning</a:t>
            </a:r>
            <a:r>
              <a:rPr lang="en" sz="3000">
                <a:solidFill>
                  <a:srgbClr val="253254"/>
                </a:solidFill>
                <a:latin typeface="Montserrat"/>
                <a:ea typeface="Montserrat"/>
                <a:cs typeface="Montserrat"/>
                <a:sym typeface="Montserrat"/>
              </a:rPr>
              <a:t> em </a:t>
            </a:r>
            <a:endParaRPr sz="3000">
              <a:solidFill>
                <a:srgbClr val="253254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253254"/>
                </a:solidFill>
                <a:latin typeface="Montserrat"/>
                <a:ea typeface="Montserrat"/>
                <a:cs typeface="Montserrat"/>
                <a:sym typeface="Montserrat"/>
              </a:rPr>
              <a:t>aplicativos </a:t>
            </a:r>
            <a:r>
              <a:rPr b="1" lang="en" sz="3000">
                <a:solidFill>
                  <a:srgbClr val="253254"/>
                </a:solidFill>
                <a:latin typeface="Montserrat"/>
                <a:ea typeface="Montserrat"/>
                <a:cs typeface="Montserrat"/>
                <a:sym typeface="Montserrat"/>
              </a:rPr>
              <a:t>Android</a:t>
            </a:r>
            <a:r>
              <a:rPr lang="en" sz="3000">
                <a:solidFill>
                  <a:srgbClr val="253254"/>
                </a:solidFill>
                <a:latin typeface="Montserrat"/>
                <a:ea typeface="Montserrat"/>
                <a:cs typeface="Montserrat"/>
                <a:sym typeface="Montserrat"/>
              </a:rPr>
              <a:t> com </a:t>
            </a:r>
            <a:endParaRPr sz="3000">
              <a:solidFill>
                <a:srgbClr val="253254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000">
                <a:solidFill>
                  <a:srgbClr val="253254"/>
                </a:solidFill>
                <a:latin typeface="Montserrat"/>
                <a:ea typeface="Montserrat"/>
                <a:cs typeface="Montserrat"/>
                <a:sym typeface="Montserrat"/>
              </a:rPr>
              <a:t>MLKit</a:t>
            </a:r>
            <a:r>
              <a:rPr lang="en" sz="3000">
                <a:solidFill>
                  <a:srgbClr val="253254"/>
                </a:solidFill>
                <a:latin typeface="Montserrat"/>
                <a:ea typeface="Montserrat"/>
                <a:cs typeface="Montserrat"/>
                <a:sym typeface="Montserrat"/>
              </a:rPr>
              <a:t> na prática.</a:t>
            </a:r>
            <a:endParaRPr sz="3000">
              <a:solidFill>
                <a:srgbClr val="253254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5" name="Google Shape;55;p13"/>
          <p:cNvSpPr txBox="1"/>
          <p:nvPr/>
        </p:nvSpPr>
        <p:spPr>
          <a:xfrm>
            <a:off x="7262173" y="2709400"/>
            <a:ext cx="1321800" cy="30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8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56" name="Google Shape;56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952300" y="1970588"/>
            <a:ext cx="2711650" cy="1202325"/>
          </a:xfrm>
          <a:prstGeom prst="rect">
            <a:avLst/>
          </a:prstGeom>
          <a:noFill/>
          <a:ln>
            <a:noFill/>
          </a:ln>
        </p:spPr>
      </p:pic>
      <p:sp>
        <p:nvSpPr>
          <p:cNvPr id="57" name="Google Shape;57;p13"/>
          <p:cNvSpPr txBox="1"/>
          <p:nvPr/>
        </p:nvSpPr>
        <p:spPr>
          <a:xfrm>
            <a:off x="577150" y="3239900"/>
            <a:ext cx="3314100" cy="447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Montserrat"/>
                <a:ea typeface="Montserrat"/>
                <a:cs typeface="Montserrat"/>
                <a:sym typeface="Montserrat"/>
              </a:rPr>
              <a:t>Cléber Henriques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Montserrat"/>
                <a:ea typeface="Montserrat"/>
                <a:cs typeface="Montserrat"/>
                <a:sym typeface="Montserrat"/>
              </a:rPr>
              <a:t>Mobile Specialist @ Agibank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8" name="Google Shape;58;p13"/>
          <p:cNvSpPr txBox="1"/>
          <p:nvPr/>
        </p:nvSpPr>
        <p:spPr>
          <a:xfrm>
            <a:off x="5651075" y="2881500"/>
            <a:ext cx="3314100" cy="447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Montserrat Medium"/>
                <a:ea typeface="Montserrat Medium"/>
                <a:cs typeface="Montserrat Medium"/>
                <a:sym typeface="Montserrat Medium"/>
              </a:rPr>
              <a:t>Trilha Android/Kotlin</a:t>
            </a:r>
            <a:endParaRPr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266BFF"/>
        </a:solidFill>
      </p:bgPr>
    </p:bg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4"/>
          <p:cNvSpPr txBox="1"/>
          <p:nvPr/>
        </p:nvSpPr>
        <p:spPr>
          <a:xfrm>
            <a:off x="950250" y="1872750"/>
            <a:ext cx="7243500" cy="1398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0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Porque resolvi falar sobre Machine Learning</a:t>
            </a:r>
            <a:endParaRPr b="1" sz="40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266BFF"/>
        </a:solidFill>
      </p:bgPr>
    </p:bg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5"/>
          <p:cNvSpPr txBox="1"/>
          <p:nvPr/>
        </p:nvSpPr>
        <p:spPr>
          <a:xfrm>
            <a:off x="624450" y="1830000"/>
            <a:ext cx="7895100" cy="148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6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Mas afinal, o que é Machine Learning?</a:t>
            </a:r>
            <a:endParaRPr b="1" sz="36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FFFFFF"/>
        </a:solidFill>
      </p:bgPr>
    </p:bg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6"/>
          <p:cNvSpPr txBox="1"/>
          <p:nvPr/>
        </p:nvSpPr>
        <p:spPr>
          <a:xfrm>
            <a:off x="624450" y="1754700"/>
            <a:ext cx="7895100" cy="163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2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4" name="Google Shape;74;p16"/>
          <p:cNvSpPr txBox="1"/>
          <p:nvPr/>
        </p:nvSpPr>
        <p:spPr>
          <a:xfrm>
            <a:off x="1107975" y="1680300"/>
            <a:ext cx="7125300" cy="1782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266BFF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"Um levantamento do IDC em 2012, previu que até 2020 serão gerados cerca de </a:t>
            </a:r>
            <a:r>
              <a:rPr b="1" lang="en" sz="2400">
                <a:solidFill>
                  <a:srgbClr val="266BFF"/>
                </a:solidFill>
                <a:latin typeface="Montserrat"/>
                <a:ea typeface="Montserrat"/>
                <a:cs typeface="Montserrat"/>
                <a:sym typeface="Montserrat"/>
              </a:rPr>
              <a:t>350 zettabytes</a:t>
            </a:r>
            <a:r>
              <a:rPr lang="en" sz="2400">
                <a:solidFill>
                  <a:srgbClr val="266BFF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de dados." </a:t>
            </a:r>
            <a:endParaRPr sz="2400">
              <a:solidFill>
                <a:srgbClr val="266BFF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75" name="Google Shape;75;p16"/>
          <p:cNvSpPr txBox="1"/>
          <p:nvPr/>
        </p:nvSpPr>
        <p:spPr>
          <a:xfrm>
            <a:off x="6189300" y="4729200"/>
            <a:ext cx="2954700" cy="414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Montserrat ExtraLight"/>
                <a:ea typeface="Montserrat ExtraLight"/>
                <a:cs typeface="Montserrat ExtraLight"/>
                <a:sym typeface="Montserrat ExtraLight"/>
              </a:rPr>
              <a:t>F</a:t>
            </a:r>
            <a:r>
              <a:rPr lang="en">
                <a:latin typeface="Montserrat ExtraLight"/>
                <a:ea typeface="Montserrat ExtraLight"/>
                <a:cs typeface="Montserrat ExtraLight"/>
                <a:sym typeface="Montserrat ExtraLight"/>
              </a:rPr>
              <a:t>onte: https://bit.ly/2shTQ6g</a:t>
            </a:r>
            <a:endParaRPr>
              <a:latin typeface="Montserrat ExtraLight"/>
              <a:ea typeface="Montserrat ExtraLight"/>
              <a:cs typeface="Montserrat ExtraLight"/>
              <a:sym typeface="Montserrat ExtraLight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FFFFFF"/>
        </a:solidFill>
      </p:bgPr>
    </p:bg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7"/>
          <p:cNvSpPr txBox="1"/>
          <p:nvPr/>
        </p:nvSpPr>
        <p:spPr>
          <a:xfrm>
            <a:off x="624450" y="1754700"/>
            <a:ext cx="7895100" cy="163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800">
                <a:solidFill>
                  <a:srgbClr val="266BFF"/>
                </a:solidFill>
                <a:highlight>
                  <a:srgbClr val="FFFFFF"/>
                </a:highlight>
                <a:latin typeface="Montserrat"/>
                <a:ea typeface="Montserrat"/>
                <a:cs typeface="Montserrat"/>
                <a:sym typeface="Montserrat"/>
              </a:rPr>
              <a:t>35.000.000.000.000</a:t>
            </a:r>
            <a:endParaRPr b="1" sz="4800">
              <a:solidFill>
                <a:srgbClr val="266BFF"/>
              </a:solidFill>
              <a:highlight>
                <a:srgbClr val="FFFFFF"/>
              </a:highlight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800">
                <a:solidFill>
                  <a:srgbClr val="266BFF"/>
                </a:solidFill>
                <a:highlight>
                  <a:srgbClr val="FFFFFF"/>
                </a:highlight>
                <a:latin typeface="Montserrat"/>
                <a:ea typeface="Montserrat"/>
                <a:cs typeface="Montserrat"/>
                <a:sym typeface="Montserrat"/>
              </a:rPr>
              <a:t>gigabytes</a:t>
            </a:r>
            <a:endParaRPr b="1" sz="4800">
              <a:solidFill>
                <a:srgbClr val="266BFF"/>
              </a:solidFill>
              <a:highlight>
                <a:srgbClr val="FFFFFF"/>
              </a:highlight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1" name="Google Shape;81;p17"/>
          <p:cNvSpPr txBox="1"/>
          <p:nvPr/>
        </p:nvSpPr>
        <p:spPr>
          <a:xfrm>
            <a:off x="1098975" y="797525"/>
            <a:ext cx="7125300" cy="56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266BFF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Eu disse:</a:t>
            </a:r>
            <a:endParaRPr sz="2400">
              <a:solidFill>
                <a:srgbClr val="266BFF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82" name="Google Shape;82;p17"/>
          <p:cNvSpPr txBox="1"/>
          <p:nvPr/>
        </p:nvSpPr>
        <p:spPr>
          <a:xfrm>
            <a:off x="6189300" y="4729200"/>
            <a:ext cx="2954700" cy="414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Montserrat ExtraLight"/>
                <a:ea typeface="Montserrat ExtraLight"/>
                <a:cs typeface="Montserrat ExtraLight"/>
                <a:sym typeface="Montserrat ExtraLight"/>
              </a:rPr>
              <a:t>Fonte: https://bit.ly/2shTQ6g</a:t>
            </a:r>
            <a:endParaRPr>
              <a:latin typeface="Montserrat ExtraLight"/>
              <a:ea typeface="Montserrat ExtraLight"/>
              <a:cs typeface="Montserrat ExtraLight"/>
              <a:sym typeface="Montserrat ExtraLight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FFFFFF"/>
        </a:solidFill>
      </p:bgPr>
    </p:bg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8"/>
          <p:cNvSpPr txBox="1"/>
          <p:nvPr/>
        </p:nvSpPr>
        <p:spPr>
          <a:xfrm>
            <a:off x="624450" y="1754700"/>
            <a:ext cx="7895100" cy="576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4800">
              <a:solidFill>
                <a:srgbClr val="266BFF"/>
              </a:solidFill>
              <a:highlight>
                <a:srgbClr val="FFFFFF"/>
              </a:highlight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8" name="Google Shape;88;p18"/>
          <p:cNvSpPr txBox="1"/>
          <p:nvPr/>
        </p:nvSpPr>
        <p:spPr>
          <a:xfrm>
            <a:off x="6189300" y="4729200"/>
            <a:ext cx="2954700" cy="414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Montserrat ExtraLight"/>
                <a:ea typeface="Montserrat ExtraLight"/>
                <a:cs typeface="Montserrat ExtraLight"/>
                <a:sym typeface="Montserrat ExtraLight"/>
              </a:rPr>
              <a:t>Fonte: https://bit.ly/2shTQ6g</a:t>
            </a:r>
            <a:endParaRPr>
              <a:latin typeface="Montserrat ExtraLight"/>
              <a:ea typeface="Montserrat ExtraLight"/>
              <a:cs typeface="Montserrat ExtraLight"/>
              <a:sym typeface="Montserrat ExtraLight"/>
            </a:endParaRPr>
          </a:p>
        </p:txBody>
      </p:sp>
      <p:sp>
        <p:nvSpPr>
          <p:cNvPr id="89" name="Google Shape;89;p18"/>
          <p:cNvSpPr txBox="1"/>
          <p:nvPr/>
        </p:nvSpPr>
        <p:spPr>
          <a:xfrm>
            <a:off x="624450" y="1754700"/>
            <a:ext cx="8050200" cy="133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rgbClr val="266BFF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E esse número </a:t>
            </a:r>
            <a:r>
              <a:rPr b="1" lang="en" sz="3600">
                <a:solidFill>
                  <a:srgbClr val="266BFF"/>
                </a:solidFill>
                <a:latin typeface="Montserrat"/>
                <a:ea typeface="Montserrat"/>
                <a:cs typeface="Montserrat"/>
                <a:sym typeface="Montserrat"/>
              </a:rPr>
              <a:t>dobra a cada 2 anos. </a:t>
            </a:r>
            <a:endParaRPr b="1" sz="3600">
              <a:solidFill>
                <a:srgbClr val="266B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FFFFFF"/>
        </a:solidFill>
      </p:bgPr>
    </p:bg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19"/>
          <p:cNvSpPr txBox="1"/>
          <p:nvPr/>
        </p:nvSpPr>
        <p:spPr>
          <a:xfrm>
            <a:off x="624450" y="1754700"/>
            <a:ext cx="7895100" cy="576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4800">
              <a:solidFill>
                <a:srgbClr val="266BFF"/>
              </a:solidFill>
              <a:highlight>
                <a:srgbClr val="FFFFFF"/>
              </a:highlight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5" name="Google Shape;95;p19"/>
          <p:cNvSpPr txBox="1"/>
          <p:nvPr/>
        </p:nvSpPr>
        <p:spPr>
          <a:xfrm>
            <a:off x="624450" y="1375500"/>
            <a:ext cx="8050200" cy="2020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rgbClr val="266BFF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Como desenvolver aplicações que se adaptam à essa massiva produção de dados?</a:t>
            </a:r>
            <a:endParaRPr b="1" sz="3600">
              <a:solidFill>
                <a:srgbClr val="266B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FFFFFF"/>
        </a:solidFill>
      </p:bgPr>
    </p:bg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20"/>
          <p:cNvSpPr txBox="1"/>
          <p:nvPr/>
        </p:nvSpPr>
        <p:spPr>
          <a:xfrm>
            <a:off x="718849" y="2290350"/>
            <a:ext cx="1386900" cy="56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rgbClr val="266BFF"/>
                </a:solidFill>
                <a:latin typeface="Montserrat"/>
                <a:ea typeface="Montserrat"/>
                <a:cs typeface="Montserrat"/>
                <a:sym typeface="Montserrat"/>
              </a:rPr>
              <a:t>Utilizar </a:t>
            </a:r>
            <a:endParaRPr b="1" sz="2400">
              <a:solidFill>
                <a:srgbClr val="266B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1" name="Google Shape;101;p20"/>
          <p:cNvSpPr txBox="1"/>
          <p:nvPr/>
        </p:nvSpPr>
        <p:spPr>
          <a:xfrm>
            <a:off x="2105819" y="2290350"/>
            <a:ext cx="1287600" cy="56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rgbClr val="266BFF"/>
                </a:solidFill>
                <a:latin typeface="Montserrat"/>
                <a:ea typeface="Montserrat"/>
                <a:cs typeface="Montserrat"/>
                <a:sym typeface="Montserrat"/>
              </a:rPr>
              <a:t>Dados</a:t>
            </a:r>
            <a:r>
              <a:rPr b="1" lang="en" sz="2400">
                <a:solidFill>
                  <a:srgbClr val="266BFF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endParaRPr b="1" sz="2400">
              <a:solidFill>
                <a:srgbClr val="266B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2" name="Google Shape;102;p20"/>
          <p:cNvSpPr txBox="1"/>
          <p:nvPr/>
        </p:nvSpPr>
        <p:spPr>
          <a:xfrm>
            <a:off x="3393483" y="2290350"/>
            <a:ext cx="1000200" cy="56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rgbClr val="266BFF"/>
                </a:solidFill>
                <a:latin typeface="Montserrat"/>
                <a:ea typeface="Montserrat"/>
                <a:cs typeface="Montserrat"/>
                <a:sym typeface="Montserrat"/>
              </a:rPr>
              <a:t>Para</a:t>
            </a:r>
            <a:r>
              <a:rPr b="1" lang="en" sz="2400">
                <a:solidFill>
                  <a:srgbClr val="266BFF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endParaRPr b="1" sz="2400">
              <a:solidFill>
                <a:srgbClr val="266B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3" name="Google Shape;103;p20"/>
          <p:cNvSpPr txBox="1"/>
          <p:nvPr/>
        </p:nvSpPr>
        <p:spPr>
          <a:xfrm>
            <a:off x="4393791" y="2290350"/>
            <a:ext cx="2050500" cy="56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rgbClr val="266BFF"/>
                </a:solidFill>
                <a:latin typeface="Montserrat"/>
                <a:ea typeface="Montserrat"/>
                <a:cs typeface="Montserrat"/>
                <a:sym typeface="Montserrat"/>
              </a:rPr>
              <a:t>Responder</a:t>
            </a:r>
            <a:r>
              <a:rPr b="1" lang="en" sz="2400">
                <a:solidFill>
                  <a:srgbClr val="266BFF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endParaRPr b="1" sz="2400">
              <a:solidFill>
                <a:srgbClr val="266B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4" name="Google Shape;104;p20"/>
          <p:cNvSpPr txBox="1"/>
          <p:nvPr/>
        </p:nvSpPr>
        <p:spPr>
          <a:xfrm>
            <a:off x="6444552" y="2290350"/>
            <a:ext cx="1980600" cy="56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rgbClr val="266BFF"/>
                </a:solidFill>
                <a:latin typeface="Montserrat"/>
                <a:ea typeface="Montserrat"/>
                <a:cs typeface="Montserrat"/>
                <a:sym typeface="Montserrat"/>
              </a:rPr>
              <a:t>Perguntas</a:t>
            </a:r>
            <a:r>
              <a:rPr b="1" lang="en" sz="2400">
                <a:solidFill>
                  <a:srgbClr val="266BFF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endParaRPr b="1" sz="2400">
              <a:solidFill>
                <a:srgbClr val="266B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5" name="Google Shape;105;p20"/>
          <p:cNvSpPr txBox="1"/>
          <p:nvPr/>
        </p:nvSpPr>
        <p:spPr>
          <a:xfrm>
            <a:off x="1473300" y="564050"/>
            <a:ext cx="6197400" cy="56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266BFF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Machine learning em 5 palavras:</a:t>
            </a:r>
            <a:r>
              <a:rPr lang="en" sz="2400">
                <a:solidFill>
                  <a:srgbClr val="266BFF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</a:t>
            </a:r>
            <a:endParaRPr sz="2400">
              <a:solidFill>
                <a:srgbClr val="266BFF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FFFFFF"/>
        </a:solidFill>
      </p:bgPr>
    </p:bg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21"/>
          <p:cNvSpPr txBox="1"/>
          <p:nvPr/>
        </p:nvSpPr>
        <p:spPr>
          <a:xfrm>
            <a:off x="1665212" y="713975"/>
            <a:ext cx="1386900" cy="56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rgbClr val="266BFF"/>
                </a:solidFill>
                <a:latin typeface="Montserrat"/>
                <a:ea typeface="Montserrat"/>
                <a:cs typeface="Montserrat"/>
                <a:sym typeface="Montserrat"/>
              </a:rPr>
              <a:t>Utilizar </a:t>
            </a:r>
            <a:endParaRPr b="1" sz="2400">
              <a:solidFill>
                <a:srgbClr val="266B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11" name="Google Shape;111;p21"/>
          <p:cNvSpPr txBox="1"/>
          <p:nvPr/>
        </p:nvSpPr>
        <p:spPr>
          <a:xfrm>
            <a:off x="1665206" y="1146325"/>
            <a:ext cx="1287600" cy="56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rgbClr val="266BFF"/>
                </a:solidFill>
                <a:latin typeface="Montserrat"/>
                <a:ea typeface="Montserrat"/>
                <a:cs typeface="Montserrat"/>
                <a:sym typeface="Montserrat"/>
              </a:rPr>
              <a:t>Dados </a:t>
            </a:r>
            <a:endParaRPr b="1" sz="2400">
              <a:solidFill>
                <a:srgbClr val="266B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12" name="Google Shape;112;p21"/>
          <p:cNvSpPr txBox="1"/>
          <p:nvPr/>
        </p:nvSpPr>
        <p:spPr>
          <a:xfrm>
            <a:off x="5428278" y="713975"/>
            <a:ext cx="2050500" cy="56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rgbClr val="266BFF"/>
                </a:solidFill>
                <a:latin typeface="Montserrat"/>
                <a:ea typeface="Montserrat"/>
                <a:cs typeface="Montserrat"/>
                <a:sym typeface="Montserrat"/>
              </a:rPr>
              <a:t>Responder </a:t>
            </a:r>
            <a:endParaRPr b="1" sz="2400">
              <a:solidFill>
                <a:srgbClr val="266B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13" name="Google Shape;113;p21"/>
          <p:cNvSpPr txBox="1"/>
          <p:nvPr/>
        </p:nvSpPr>
        <p:spPr>
          <a:xfrm>
            <a:off x="5463240" y="1128350"/>
            <a:ext cx="1980600" cy="56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rgbClr val="266BFF"/>
                </a:solidFill>
                <a:latin typeface="Montserrat"/>
                <a:ea typeface="Montserrat"/>
                <a:cs typeface="Montserrat"/>
                <a:sym typeface="Montserrat"/>
              </a:rPr>
              <a:t>Perguntas </a:t>
            </a:r>
            <a:endParaRPr b="1" sz="2400">
              <a:solidFill>
                <a:srgbClr val="266B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114" name="Google Shape;114;p21"/>
          <p:cNvCxnSpPr/>
          <p:nvPr/>
        </p:nvCxnSpPr>
        <p:spPr>
          <a:xfrm>
            <a:off x="1484987" y="2771237"/>
            <a:ext cx="422100" cy="6600"/>
          </a:xfrm>
          <a:prstGeom prst="straightConnector1">
            <a:avLst/>
          </a:prstGeom>
          <a:noFill/>
          <a:ln cap="flat" cmpd="sng" w="2857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15" name="Google Shape;115;p21"/>
          <p:cNvCxnSpPr/>
          <p:nvPr/>
        </p:nvCxnSpPr>
        <p:spPr>
          <a:xfrm>
            <a:off x="2714162" y="2767937"/>
            <a:ext cx="422100" cy="6600"/>
          </a:xfrm>
          <a:prstGeom prst="straightConnector1">
            <a:avLst/>
          </a:prstGeom>
          <a:noFill/>
          <a:ln cap="flat" cmpd="sng" w="2857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grpSp>
        <p:nvGrpSpPr>
          <p:cNvPr id="116" name="Google Shape;116;p21"/>
          <p:cNvGrpSpPr/>
          <p:nvPr/>
        </p:nvGrpSpPr>
        <p:grpSpPr>
          <a:xfrm>
            <a:off x="617663" y="2055288"/>
            <a:ext cx="927900" cy="1032916"/>
            <a:chOff x="617663" y="2055288"/>
            <a:chExt cx="927900" cy="1032916"/>
          </a:xfrm>
        </p:grpSpPr>
        <p:pic>
          <p:nvPicPr>
            <p:cNvPr id="117" name="Google Shape;117;p21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767950" y="2460875"/>
              <a:ext cx="627340" cy="627328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8" name="Google Shape;118;p21"/>
            <p:cNvSpPr txBox="1"/>
            <p:nvPr/>
          </p:nvSpPr>
          <p:spPr>
            <a:xfrm>
              <a:off x="617663" y="2055288"/>
              <a:ext cx="927900" cy="405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solidFill>
                    <a:srgbClr val="266BFF"/>
                  </a:solidFill>
                  <a:latin typeface="Montserrat Light"/>
                  <a:ea typeface="Montserrat Light"/>
                  <a:cs typeface="Montserrat Light"/>
                  <a:sym typeface="Montserrat Light"/>
                </a:rPr>
                <a:t>Dados</a:t>
              </a:r>
              <a:endParaRPr>
                <a:solidFill>
                  <a:srgbClr val="266BFF"/>
                </a:solidFill>
                <a:latin typeface="Montserrat Light"/>
                <a:ea typeface="Montserrat Light"/>
                <a:cs typeface="Montserrat Light"/>
                <a:sym typeface="Montserrat Light"/>
              </a:endParaRPr>
            </a:p>
          </p:txBody>
        </p:sp>
      </p:grpSp>
      <p:grpSp>
        <p:nvGrpSpPr>
          <p:cNvPr id="119" name="Google Shape;119;p21"/>
          <p:cNvGrpSpPr/>
          <p:nvPr/>
        </p:nvGrpSpPr>
        <p:grpSpPr>
          <a:xfrm>
            <a:off x="1617163" y="2055288"/>
            <a:ext cx="1386900" cy="918740"/>
            <a:chOff x="1617163" y="2055288"/>
            <a:chExt cx="1386900" cy="918740"/>
          </a:xfrm>
        </p:grpSpPr>
        <p:pic>
          <p:nvPicPr>
            <p:cNvPr id="120" name="Google Shape;120;p21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2107808" y="2568430"/>
              <a:ext cx="405605" cy="40559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1" name="Google Shape;121;p21"/>
            <p:cNvSpPr txBox="1"/>
            <p:nvPr/>
          </p:nvSpPr>
          <p:spPr>
            <a:xfrm>
              <a:off x="1617163" y="2055288"/>
              <a:ext cx="1386900" cy="405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solidFill>
                    <a:srgbClr val="266BFF"/>
                  </a:solidFill>
                  <a:latin typeface="Montserrat Light"/>
                  <a:ea typeface="Montserrat Light"/>
                  <a:cs typeface="Montserrat Light"/>
                  <a:sym typeface="Montserrat Light"/>
                </a:rPr>
                <a:t>Treinamento</a:t>
              </a:r>
              <a:endParaRPr>
                <a:solidFill>
                  <a:srgbClr val="266BFF"/>
                </a:solidFill>
                <a:latin typeface="Montserrat Light"/>
                <a:ea typeface="Montserrat Light"/>
                <a:cs typeface="Montserrat Light"/>
                <a:sym typeface="Montserrat Light"/>
              </a:endParaRPr>
            </a:p>
          </p:txBody>
        </p:sp>
      </p:grpSp>
      <p:grpSp>
        <p:nvGrpSpPr>
          <p:cNvPr id="122" name="Google Shape;122;p21"/>
          <p:cNvGrpSpPr/>
          <p:nvPr/>
        </p:nvGrpSpPr>
        <p:grpSpPr>
          <a:xfrm>
            <a:off x="2957188" y="2055288"/>
            <a:ext cx="1386900" cy="1029613"/>
            <a:chOff x="2957188" y="2055288"/>
            <a:chExt cx="1386900" cy="1029613"/>
          </a:xfrm>
        </p:grpSpPr>
        <p:pic>
          <p:nvPicPr>
            <p:cNvPr id="123" name="Google Shape;123;p21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3336986" y="2457572"/>
              <a:ext cx="627340" cy="627328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4" name="Google Shape;124;p21"/>
            <p:cNvSpPr txBox="1"/>
            <p:nvPr/>
          </p:nvSpPr>
          <p:spPr>
            <a:xfrm>
              <a:off x="2957188" y="2055288"/>
              <a:ext cx="1386900" cy="405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solidFill>
                    <a:srgbClr val="266BFF"/>
                  </a:solidFill>
                  <a:latin typeface="Montserrat Light"/>
                  <a:ea typeface="Montserrat Light"/>
                  <a:cs typeface="Montserrat Light"/>
                  <a:sym typeface="Montserrat Light"/>
                </a:rPr>
                <a:t>Modelo</a:t>
              </a:r>
              <a:endParaRPr>
                <a:solidFill>
                  <a:srgbClr val="266BFF"/>
                </a:solidFill>
                <a:latin typeface="Montserrat Light"/>
                <a:ea typeface="Montserrat Light"/>
                <a:cs typeface="Montserrat Light"/>
                <a:sym typeface="Montserrat Light"/>
              </a:endParaRPr>
            </a:p>
          </p:txBody>
        </p:sp>
      </p:grpSp>
      <p:pic>
        <p:nvPicPr>
          <p:cNvPr id="125" name="Google Shape;125;p21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132250" y="2453225"/>
            <a:ext cx="642575" cy="64257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26" name="Google Shape;126;p21"/>
          <p:cNvCxnSpPr>
            <a:stCxn id="125" idx="0"/>
            <a:endCxn id="113" idx="2"/>
          </p:cNvCxnSpPr>
          <p:nvPr/>
        </p:nvCxnSpPr>
        <p:spPr>
          <a:xfrm rot="10800000">
            <a:off x="6453537" y="1691225"/>
            <a:ext cx="0" cy="762000"/>
          </a:xfrm>
          <a:prstGeom prst="straightConnector1">
            <a:avLst/>
          </a:prstGeom>
          <a:noFill/>
          <a:ln cap="flat" cmpd="sng" w="2857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grpSp>
        <p:nvGrpSpPr>
          <p:cNvPr id="127" name="Google Shape;127;p21"/>
          <p:cNvGrpSpPr/>
          <p:nvPr/>
        </p:nvGrpSpPr>
        <p:grpSpPr>
          <a:xfrm>
            <a:off x="3964326" y="2771236"/>
            <a:ext cx="2167800" cy="616864"/>
            <a:chOff x="3964326" y="2771236"/>
            <a:chExt cx="2167800" cy="616864"/>
          </a:xfrm>
        </p:grpSpPr>
        <p:cxnSp>
          <p:nvCxnSpPr>
            <p:cNvPr id="128" name="Google Shape;128;p21"/>
            <p:cNvCxnSpPr>
              <a:stCxn id="123" idx="3"/>
              <a:endCxn id="125" idx="1"/>
            </p:cNvCxnSpPr>
            <p:nvPr/>
          </p:nvCxnSpPr>
          <p:spPr>
            <a:xfrm>
              <a:off x="3964326" y="2771236"/>
              <a:ext cx="2167800" cy="3300"/>
            </a:xfrm>
            <a:prstGeom prst="straightConnector1">
              <a:avLst/>
            </a:prstGeom>
            <a:noFill/>
            <a:ln cap="flat" cmpd="sng" w="28575">
              <a:solidFill>
                <a:schemeClr val="dk2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sp>
          <p:nvSpPr>
            <p:cNvPr id="129" name="Google Shape;129;p21"/>
            <p:cNvSpPr txBox="1"/>
            <p:nvPr/>
          </p:nvSpPr>
          <p:spPr>
            <a:xfrm>
              <a:off x="4080575" y="2825300"/>
              <a:ext cx="1765500" cy="562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solidFill>
                    <a:srgbClr val="266BFF"/>
                  </a:solidFill>
                  <a:latin typeface="Montserrat Light"/>
                  <a:ea typeface="Montserrat Light"/>
                  <a:cs typeface="Montserrat Light"/>
                  <a:sym typeface="Montserrat Light"/>
                </a:rPr>
                <a:t>Fornecer previsão de dados</a:t>
              </a:r>
              <a:endParaRPr>
                <a:solidFill>
                  <a:srgbClr val="266BFF"/>
                </a:solidFill>
                <a:latin typeface="Montserrat Light"/>
                <a:ea typeface="Montserrat Light"/>
                <a:cs typeface="Montserrat Light"/>
                <a:sym typeface="Montserrat Light"/>
              </a:endParaRPr>
            </a:p>
          </p:txBody>
        </p:sp>
      </p:grpSp>
      <p:sp>
        <p:nvSpPr>
          <p:cNvPr id="130" name="Google Shape;130;p21"/>
          <p:cNvSpPr txBox="1"/>
          <p:nvPr/>
        </p:nvSpPr>
        <p:spPr>
          <a:xfrm rot="-5400000">
            <a:off x="5900825" y="1961825"/>
            <a:ext cx="646500" cy="336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266BFF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Para</a:t>
            </a:r>
            <a:endParaRPr>
              <a:solidFill>
                <a:srgbClr val="266BFF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</p:spTree>
  </p:cSld>
  <p:clrMapOvr>
    <a:masterClrMapping/>
  </p:clrMapOvr>
  <mc:AlternateContent>
    <mc:Choice Requires="p14">
      <p:transition spd="slow" p14:dur="1000">
        <p:fade thruBlk="1"/>
      </p:transition>
    </mc:Choice>
    <mc:Fallback>
      <p:transition spd="slow">
        <p:fade/>
      </p:transition>
    </mc:Fallback>
  </mc:AlternateContent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266BFF"/>
        </a:solidFill>
      </p:bgPr>
    </p:bg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22"/>
          <p:cNvSpPr txBox="1"/>
          <p:nvPr/>
        </p:nvSpPr>
        <p:spPr>
          <a:xfrm>
            <a:off x="624450" y="1830000"/>
            <a:ext cx="7895100" cy="148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6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Legal, mas como funciona por baixo dos panos?</a:t>
            </a:r>
            <a:endParaRPr b="1" sz="36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FFFFFF"/>
        </a:solidFill>
      </p:bgPr>
    </p:bg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0" name="Google Shape;140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86000" y="1233350"/>
            <a:ext cx="4572000" cy="2552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24"/>
          <p:cNvSpPr txBox="1"/>
          <p:nvPr/>
        </p:nvSpPr>
        <p:spPr>
          <a:xfrm>
            <a:off x="624450" y="1830000"/>
            <a:ext cx="7895100" cy="148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6000">
                <a:solidFill>
                  <a:srgbClr val="266BFF"/>
                </a:solidFill>
                <a:latin typeface="Montserrat"/>
                <a:ea typeface="Montserrat"/>
                <a:cs typeface="Montserrat"/>
                <a:sym typeface="Montserrat"/>
              </a:rPr>
              <a:t>Não sei. ¯\_(ツ)_/¯</a:t>
            </a:r>
            <a:endParaRPr b="1" sz="6000">
              <a:solidFill>
                <a:srgbClr val="266B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FFFFFF"/>
        </a:solidFill>
      </p:bgPr>
    </p:bg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25"/>
          <p:cNvSpPr txBox="1"/>
          <p:nvPr/>
        </p:nvSpPr>
        <p:spPr>
          <a:xfrm>
            <a:off x="624450" y="1830000"/>
            <a:ext cx="7895100" cy="148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6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51" name="Google Shape;151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42600" y="1685663"/>
            <a:ext cx="6058800" cy="17721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FFFFFF"/>
        </a:solidFill>
      </p:bgPr>
    </p:bg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6" name="Google Shape;156;p26"/>
          <p:cNvGrpSpPr/>
          <p:nvPr/>
        </p:nvGrpSpPr>
        <p:grpSpPr>
          <a:xfrm>
            <a:off x="498700" y="93675"/>
            <a:ext cx="1849325" cy="1529175"/>
            <a:chOff x="498700" y="93675"/>
            <a:chExt cx="1849325" cy="1529175"/>
          </a:xfrm>
        </p:grpSpPr>
        <p:pic>
          <p:nvPicPr>
            <p:cNvPr id="157" name="Google Shape;157;p26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498700" y="580350"/>
              <a:ext cx="1849325" cy="10425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58" name="Google Shape;158;p26"/>
            <p:cNvSpPr txBox="1"/>
            <p:nvPr/>
          </p:nvSpPr>
          <p:spPr>
            <a:xfrm>
              <a:off x="498762" y="93675"/>
              <a:ext cx="1849200" cy="405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1200">
                  <a:solidFill>
                    <a:srgbClr val="266BFF"/>
                  </a:solidFill>
                  <a:latin typeface="Montserrat"/>
                  <a:ea typeface="Montserrat"/>
                  <a:cs typeface="Montserrat"/>
                  <a:sym typeface="Montserrat"/>
                </a:rPr>
                <a:t>Reconhecimento de Texto (OCR)</a:t>
              </a:r>
              <a:endParaRPr b="1" sz="1200">
                <a:solidFill>
                  <a:srgbClr val="266BFF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</p:grpSp>
      <p:grpSp>
        <p:nvGrpSpPr>
          <p:cNvPr id="159" name="Google Shape;159;p26"/>
          <p:cNvGrpSpPr/>
          <p:nvPr/>
        </p:nvGrpSpPr>
        <p:grpSpPr>
          <a:xfrm>
            <a:off x="2597800" y="93675"/>
            <a:ext cx="1849325" cy="1529176"/>
            <a:chOff x="2597800" y="93675"/>
            <a:chExt cx="1849325" cy="1529176"/>
          </a:xfrm>
        </p:grpSpPr>
        <p:pic>
          <p:nvPicPr>
            <p:cNvPr id="160" name="Google Shape;160;p26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2597800" y="580340"/>
              <a:ext cx="1849325" cy="104251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61" name="Google Shape;161;p26"/>
            <p:cNvSpPr txBox="1"/>
            <p:nvPr/>
          </p:nvSpPr>
          <p:spPr>
            <a:xfrm>
              <a:off x="2597875" y="93675"/>
              <a:ext cx="1849200" cy="405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1200">
                  <a:solidFill>
                    <a:srgbClr val="266BFF"/>
                  </a:solidFill>
                  <a:latin typeface="Montserrat"/>
                  <a:ea typeface="Montserrat"/>
                  <a:cs typeface="Montserrat"/>
                  <a:sym typeface="Montserrat"/>
                </a:rPr>
                <a:t>Reconhecimento Facial</a:t>
              </a:r>
              <a:endParaRPr b="1" sz="1200">
                <a:solidFill>
                  <a:srgbClr val="266BFF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</p:grpSp>
      <p:grpSp>
        <p:nvGrpSpPr>
          <p:cNvPr id="162" name="Google Shape;162;p26"/>
          <p:cNvGrpSpPr/>
          <p:nvPr/>
        </p:nvGrpSpPr>
        <p:grpSpPr>
          <a:xfrm>
            <a:off x="4696895" y="93675"/>
            <a:ext cx="1868680" cy="1529176"/>
            <a:chOff x="4696895" y="93675"/>
            <a:chExt cx="1868680" cy="1529176"/>
          </a:xfrm>
        </p:grpSpPr>
        <p:pic>
          <p:nvPicPr>
            <p:cNvPr id="163" name="Google Shape;163;p26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4696895" y="580340"/>
              <a:ext cx="1849325" cy="104251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64" name="Google Shape;164;p26"/>
            <p:cNvSpPr txBox="1"/>
            <p:nvPr/>
          </p:nvSpPr>
          <p:spPr>
            <a:xfrm>
              <a:off x="4716375" y="93675"/>
              <a:ext cx="1849200" cy="405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1200">
                  <a:solidFill>
                    <a:srgbClr val="266BFF"/>
                  </a:solidFill>
                  <a:latin typeface="Montserrat"/>
                  <a:ea typeface="Montserrat"/>
                  <a:cs typeface="Montserrat"/>
                  <a:sym typeface="Montserrat"/>
                </a:rPr>
                <a:t>Detecção de Código de Barras</a:t>
              </a:r>
              <a:endParaRPr b="1" sz="1200">
                <a:solidFill>
                  <a:srgbClr val="266BFF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</p:grpSp>
      <p:grpSp>
        <p:nvGrpSpPr>
          <p:cNvPr id="165" name="Google Shape;165;p26"/>
          <p:cNvGrpSpPr/>
          <p:nvPr/>
        </p:nvGrpSpPr>
        <p:grpSpPr>
          <a:xfrm>
            <a:off x="6795995" y="93675"/>
            <a:ext cx="1849325" cy="1529176"/>
            <a:chOff x="6795995" y="93675"/>
            <a:chExt cx="1849325" cy="1529176"/>
          </a:xfrm>
        </p:grpSpPr>
        <p:pic>
          <p:nvPicPr>
            <p:cNvPr id="166" name="Google Shape;166;p26"/>
            <p:cNvPicPr preferRelativeResize="0"/>
            <p:nvPr/>
          </p:nvPicPr>
          <p:blipFill>
            <a:blip r:embed="rId6">
              <a:alphaModFix/>
            </a:blip>
            <a:stretch>
              <a:fillRect/>
            </a:stretch>
          </p:blipFill>
          <p:spPr>
            <a:xfrm>
              <a:off x="6795995" y="580340"/>
              <a:ext cx="1849325" cy="104251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67" name="Google Shape;167;p26"/>
            <p:cNvSpPr txBox="1"/>
            <p:nvPr/>
          </p:nvSpPr>
          <p:spPr>
            <a:xfrm>
              <a:off x="6796050" y="93675"/>
              <a:ext cx="1849200" cy="405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1200">
                  <a:solidFill>
                    <a:srgbClr val="266BFF"/>
                  </a:solidFill>
                  <a:latin typeface="Montserrat"/>
                  <a:ea typeface="Montserrat"/>
                  <a:cs typeface="Montserrat"/>
                  <a:sym typeface="Montserrat"/>
                </a:rPr>
                <a:t>Rotulação de Imagens</a:t>
              </a:r>
              <a:endParaRPr b="1" sz="1200">
                <a:solidFill>
                  <a:srgbClr val="266BFF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</p:grpSp>
      <p:grpSp>
        <p:nvGrpSpPr>
          <p:cNvPr id="168" name="Google Shape;168;p26"/>
          <p:cNvGrpSpPr/>
          <p:nvPr/>
        </p:nvGrpSpPr>
        <p:grpSpPr>
          <a:xfrm>
            <a:off x="498713" y="1606386"/>
            <a:ext cx="1849349" cy="1529989"/>
            <a:chOff x="498713" y="1606386"/>
            <a:chExt cx="1849349" cy="1529989"/>
          </a:xfrm>
        </p:grpSpPr>
        <p:pic>
          <p:nvPicPr>
            <p:cNvPr id="169" name="Google Shape;169;p26"/>
            <p:cNvPicPr preferRelativeResize="0"/>
            <p:nvPr/>
          </p:nvPicPr>
          <p:blipFill rotWithShape="1">
            <a:blip r:embed="rId7">
              <a:alphaModFix/>
            </a:blip>
            <a:srcRect b="0" l="12530" r="12523" t="0"/>
            <a:stretch/>
          </p:blipFill>
          <p:spPr>
            <a:xfrm>
              <a:off x="498713" y="2093875"/>
              <a:ext cx="1849349" cy="10425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70" name="Google Shape;170;p26"/>
            <p:cNvSpPr txBox="1"/>
            <p:nvPr/>
          </p:nvSpPr>
          <p:spPr>
            <a:xfrm>
              <a:off x="498750" y="1606386"/>
              <a:ext cx="1849200" cy="405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1200">
                  <a:solidFill>
                    <a:srgbClr val="266BFF"/>
                  </a:solidFill>
                  <a:latin typeface="Montserrat"/>
                  <a:ea typeface="Montserrat"/>
                  <a:cs typeface="Montserrat"/>
                  <a:sym typeface="Montserrat"/>
                </a:rPr>
                <a:t>Deteção  e Rastr. de Objetos</a:t>
              </a:r>
              <a:endParaRPr b="1" sz="1200">
                <a:solidFill>
                  <a:srgbClr val="266BFF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</p:grpSp>
      <p:grpSp>
        <p:nvGrpSpPr>
          <p:cNvPr id="171" name="Google Shape;171;p26"/>
          <p:cNvGrpSpPr/>
          <p:nvPr/>
        </p:nvGrpSpPr>
        <p:grpSpPr>
          <a:xfrm>
            <a:off x="2597804" y="1606386"/>
            <a:ext cx="1849350" cy="1530001"/>
            <a:chOff x="2597804" y="1606386"/>
            <a:chExt cx="1849350" cy="1530001"/>
          </a:xfrm>
        </p:grpSpPr>
        <p:pic>
          <p:nvPicPr>
            <p:cNvPr id="172" name="Google Shape;172;p26"/>
            <p:cNvPicPr preferRelativeResize="0"/>
            <p:nvPr/>
          </p:nvPicPr>
          <p:blipFill>
            <a:blip r:embed="rId8">
              <a:alphaModFix/>
            </a:blip>
            <a:stretch>
              <a:fillRect/>
            </a:stretch>
          </p:blipFill>
          <p:spPr>
            <a:xfrm>
              <a:off x="2597804" y="2093860"/>
              <a:ext cx="1849350" cy="104252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73" name="Google Shape;173;p26"/>
            <p:cNvSpPr txBox="1"/>
            <p:nvPr/>
          </p:nvSpPr>
          <p:spPr>
            <a:xfrm>
              <a:off x="2597862" y="1606386"/>
              <a:ext cx="1849200" cy="405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1200">
                  <a:solidFill>
                    <a:srgbClr val="266BFF"/>
                  </a:solidFill>
                  <a:latin typeface="Montserrat"/>
                  <a:ea typeface="Montserrat"/>
                  <a:cs typeface="Montserrat"/>
                  <a:sym typeface="Montserrat"/>
                </a:rPr>
                <a:t>Reconhecimento de Lugares</a:t>
              </a:r>
              <a:endParaRPr b="1" sz="1200">
                <a:solidFill>
                  <a:srgbClr val="266BFF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</p:grpSp>
      <p:grpSp>
        <p:nvGrpSpPr>
          <p:cNvPr id="174" name="Google Shape;174;p26"/>
          <p:cNvGrpSpPr/>
          <p:nvPr/>
        </p:nvGrpSpPr>
        <p:grpSpPr>
          <a:xfrm>
            <a:off x="4696912" y="1639525"/>
            <a:ext cx="1849325" cy="1496855"/>
            <a:chOff x="4696912" y="1639525"/>
            <a:chExt cx="1849325" cy="1496855"/>
          </a:xfrm>
        </p:grpSpPr>
        <p:pic>
          <p:nvPicPr>
            <p:cNvPr id="175" name="Google Shape;175;p26"/>
            <p:cNvPicPr preferRelativeResize="0"/>
            <p:nvPr/>
          </p:nvPicPr>
          <p:blipFill>
            <a:blip r:embed="rId9">
              <a:alphaModFix/>
            </a:blip>
            <a:stretch>
              <a:fillRect/>
            </a:stretch>
          </p:blipFill>
          <p:spPr>
            <a:xfrm>
              <a:off x="4696912" y="2093873"/>
              <a:ext cx="1849325" cy="1042506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76" name="Google Shape;176;p26"/>
            <p:cNvSpPr txBox="1"/>
            <p:nvPr/>
          </p:nvSpPr>
          <p:spPr>
            <a:xfrm>
              <a:off x="4696925" y="1639525"/>
              <a:ext cx="1849200" cy="339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1200">
                  <a:solidFill>
                    <a:srgbClr val="266BFF"/>
                  </a:solidFill>
                  <a:latin typeface="Montserrat"/>
                  <a:ea typeface="Montserrat"/>
                  <a:cs typeface="Montserrat"/>
                  <a:sym typeface="Montserrat"/>
                </a:rPr>
                <a:t>Resposta Inteligente</a:t>
              </a:r>
              <a:endParaRPr b="1" sz="1200">
                <a:solidFill>
                  <a:srgbClr val="266BFF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</p:grpSp>
      <p:grpSp>
        <p:nvGrpSpPr>
          <p:cNvPr id="177" name="Google Shape;177;p26"/>
          <p:cNvGrpSpPr/>
          <p:nvPr/>
        </p:nvGrpSpPr>
        <p:grpSpPr>
          <a:xfrm>
            <a:off x="6795987" y="1639526"/>
            <a:ext cx="1849325" cy="1496849"/>
            <a:chOff x="6795987" y="1639526"/>
            <a:chExt cx="1849325" cy="1496849"/>
          </a:xfrm>
        </p:grpSpPr>
        <p:pic>
          <p:nvPicPr>
            <p:cNvPr id="178" name="Google Shape;178;p26"/>
            <p:cNvPicPr preferRelativeResize="0"/>
            <p:nvPr/>
          </p:nvPicPr>
          <p:blipFill rotWithShape="1">
            <a:blip r:embed="rId10">
              <a:alphaModFix/>
            </a:blip>
            <a:srcRect b="0" l="0" r="25384" t="0"/>
            <a:stretch/>
          </p:blipFill>
          <p:spPr>
            <a:xfrm>
              <a:off x="6795987" y="2093875"/>
              <a:ext cx="1849325" cy="10425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79" name="Google Shape;179;p26"/>
            <p:cNvSpPr txBox="1"/>
            <p:nvPr/>
          </p:nvSpPr>
          <p:spPr>
            <a:xfrm>
              <a:off x="6796000" y="1639526"/>
              <a:ext cx="1849200" cy="339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1200">
                  <a:solidFill>
                    <a:srgbClr val="266BFF"/>
                  </a:solidFill>
                  <a:latin typeface="Montserrat"/>
                  <a:ea typeface="Montserrat"/>
                  <a:cs typeface="Montserrat"/>
                  <a:sym typeface="Montserrat"/>
                </a:rPr>
                <a:t>Tradução</a:t>
              </a:r>
              <a:endParaRPr b="1" sz="1200">
                <a:solidFill>
                  <a:srgbClr val="266BFF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</p:grpSp>
      <p:grpSp>
        <p:nvGrpSpPr>
          <p:cNvPr id="180" name="Google Shape;180;p26"/>
          <p:cNvGrpSpPr/>
          <p:nvPr/>
        </p:nvGrpSpPr>
        <p:grpSpPr>
          <a:xfrm>
            <a:off x="3327727" y="3136386"/>
            <a:ext cx="2488549" cy="1528689"/>
            <a:chOff x="1939102" y="3119086"/>
            <a:chExt cx="2488549" cy="1528689"/>
          </a:xfrm>
        </p:grpSpPr>
        <p:pic>
          <p:nvPicPr>
            <p:cNvPr id="181" name="Google Shape;181;p26"/>
            <p:cNvPicPr preferRelativeResize="0"/>
            <p:nvPr/>
          </p:nvPicPr>
          <p:blipFill>
            <a:blip r:embed="rId11">
              <a:alphaModFix/>
            </a:blip>
            <a:stretch>
              <a:fillRect/>
            </a:stretch>
          </p:blipFill>
          <p:spPr>
            <a:xfrm>
              <a:off x="1939102" y="3605275"/>
              <a:ext cx="2488549" cy="10425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82" name="Google Shape;182;p26"/>
            <p:cNvSpPr txBox="1"/>
            <p:nvPr/>
          </p:nvSpPr>
          <p:spPr>
            <a:xfrm>
              <a:off x="2258787" y="3119086"/>
              <a:ext cx="1849200" cy="405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1200">
                  <a:solidFill>
                    <a:srgbClr val="266BFF"/>
                  </a:solidFill>
                  <a:latin typeface="Montserrat"/>
                  <a:ea typeface="Montserrat"/>
                  <a:cs typeface="Montserrat"/>
                  <a:sym typeface="Montserrat"/>
                </a:rPr>
                <a:t>Identificação de Idiomas</a:t>
              </a:r>
              <a:endParaRPr b="1" sz="1200">
                <a:solidFill>
                  <a:srgbClr val="266BFF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</p:grpSp>
      <p:grpSp>
        <p:nvGrpSpPr>
          <p:cNvPr id="183" name="Google Shape;183;p26"/>
          <p:cNvGrpSpPr/>
          <p:nvPr/>
        </p:nvGrpSpPr>
        <p:grpSpPr>
          <a:xfrm>
            <a:off x="1555004" y="637458"/>
            <a:ext cx="6033988" cy="3500981"/>
            <a:chOff x="4716375" y="3201786"/>
            <a:chExt cx="2488550" cy="1443882"/>
          </a:xfrm>
        </p:grpSpPr>
        <p:pic>
          <p:nvPicPr>
            <p:cNvPr id="184" name="Google Shape;184;p26"/>
            <p:cNvPicPr preferRelativeResize="0"/>
            <p:nvPr/>
          </p:nvPicPr>
          <p:blipFill>
            <a:blip r:embed="rId12">
              <a:alphaModFix/>
            </a:blip>
            <a:stretch>
              <a:fillRect/>
            </a:stretch>
          </p:blipFill>
          <p:spPr>
            <a:xfrm>
              <a:off x="4716375" y="3607371"/>
              <a:ext cx="2488550" cy="103829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85" name="Google Shape;185;p26"/>
            <p:cNvSpPr txBox="1"/>
            <p:nvPr/>
          </p:nvSpPr>
          <p:spPr>
            <a:xfrm>
              <a:off x="5036062" y="3201786"/>
              <a:ext cx="1849200" cy="405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2400">
                  <a:solidFill>
                    <a:srgbClr val="266BFF"/>
                  </a:solidFill>
                  <a:latin typeface="Montserrat"/>
                  <a:ea typeface="Montserrat"/>
                  <a:cs typeface="Montserrat"/>
                  <a:sym typeface="Montserrat"/>
                </a:rPr>
                <a:t>AutoML Vision Edge</a:t>
              </a:r>
              <a:endParaRPr b="1" sz="2400">
                <a:solidFill>
                  <a:srgbClr val="266BFF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</p:grp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5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5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4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50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500"/>
                                        <p:tgtEl>
                                          <p:spTgt spid="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7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500"/>
                                        <p:tgtEl>
                                          <p:spTgt spid="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8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500"/>
                                        <p:tgtEl>
                                          <p:spTgt spid="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500"/>
                                        <p:tgtEl>
                                          <p:spTgt spid="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1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500"/>
                                        <p:tgtEl>
                                          <p:spTgt spid="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10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10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10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100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1000"/>
                                        <p:tgtEl>
                                          <p:spTgt spid="16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1000"/>
                                        <p:tgtEl>
                                          <p:spTgt spid="17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1000"/>
                                        <p:tgtEl>
                                          <p:spTgt spid="17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1000"/>
                                        <p:tgtEl>
                                          <p:spTgt spid="18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1000"/>
                                        <p:tgtEl>
                                          <p:spTgt spid="17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FFFFFF"/>
        </a:solidFill>
      </p:bgPr>
    </p:bg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27"/>
          <p:cNvSpPr txBox="1"/>
          <p:nvPr/>
        </p:nvSpPr>
        <p:spPr>
          <a:xfrm>
            <a:off x="434891" y="242675"/>
            <a:ext cx="3233100" cy="1059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rgbClr val="266BFF"/>
                </a:solidFill>
                <a:latin typeface="Montserrat"/>
                <a:ea typeface="Montserrat"/>
                <a:cs typeface="Montserrat"/>
                <a:sym typeface="Montserrat"/>
              </a:rPr>
              <a:t>Como treinar </a:t>
            </a:r>
            <a:r>
              <a:rPr b="1" lang="en" sz="2400">
                <a:solidFill>
                  <a:srgbClr val="266BFF"/>
                </a:solidFill>
                <a:latin typeface="Montserrat"/>
                <a:ea typeface="Montserrat"/>
                <a:cs typeface="Montserrat"/>
                <a:sym typeface="Montserrat"/>
              </a:rPr>
              <a:t>seu</a:t>
            </a:r>
            <a:r>
              <a:rPr b="1" lang="en" sz="2400">
                <a:solidFill>
                  <a:srgbClr val="266BFF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b="1" lang="en" sz="2400" strike="sngStrike">
                <a:solidFill>
                  <a:srgbClr val="266BFF"/>
                </a:solidFill>
                <a:latin typeface="Montserrat"/>
                <a:ea typeface="Montserrat"/>
                <a:cs typeface="Montserrat"/>
                <a:sym typeface="Montserrat"/>
              </a:rPr>
              <a:t>dragão</a:t>
            </a:r>
            <a:r>
              <a:rPr b="1" lang="en" sz="2400">
                <a:solidFill>
                  <a:srgbClr val="266BFF"/>
                </a:solidFill>
                <a:latin typeface="Montserrat"/>
                <a:ea typeface="Montserrat"/>
                <a:cs typeface="Montserrat"/>
                <a:sym typeface="Montserrat"/>
              </a:rPr>
              <a:t> modelo</a:t>
            </a:r>
            <a:endParaRPr b="1" sz="2400">
              <a:solidFill>
                <a:srgbClr val="266B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91" name="Google Shape;191;p27"/>
          <p:cNvSpPr txBox="1"/>
          <p:nvPr/>
        </p:nvSpPr>
        <p:spPr>
          <a:xfrm>
            <a:off x="825250" y="2290350"/>
            <a:ext cx="2296200" cy="56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266BFF"/>
                </a:solidFill>
                <a:latin typeface="Montserrat"/>
                <a:ea typeface="Montserrat"/>
                <a:cs typeface="Montserrat"/>
                <a:sym typeface="Montserrat"/>
              </a:rPr>
              <a:t>1 - Preparar</a:t>
            </a:r>
            <a:r>
              <a:rPr b="1" lang="en">
                <a:solidFill>
                  <a:srgbClr val="266BFF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b="1" lang="en">
                <a:solidFill>
                  <a:srgbClr val="266BFF"/>
                </a:solidFill>
                <a:latin typeface="Montserrat"/>
                <a:ea typeface="Montserrat"/>
                <a:cs typeface="Montserrat"/>
                <a:sym typeface="Montserrat"/>
              </a:rPr>
              <a:t>os dados para treinamento</a:t>
            </a:r>
            <a:r>
              <a:rPr b="1" lang="en">
                <a:solidFill>
                  <a:srgbClr val="266BFF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endParaRPr b="1">
              <a:solidFill>
                <a:srgbClr val="266B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92" name="Google Shape;192;p27"/>
          <p:cNvSpPr txBox="1"/>
          <p:nvPr/>
        </p:nvSpPr>
        <p:spPr>
          <a:xfrm>
            <a:off x="3423900" y="2290350"/>
            <a:ext cx="2296200" cy="56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266BFF"/>
                </a:solidFill>
                <a:latin typeface="Montserrat"/>
                <a:ea typeface="Montserrat"/>
                <a:cs typeface="Montserrat"/>
                <a:sym typeface="Montserrat"/>
              </a:rPr>
              <a:t>2 - Treinar o modelo</a:t>
            </a:r>
            <a:endParaRPr b="1">
              <a:solidFill>
                <a:srgbClr val="266B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93" name="Google Shape;193;p27"/>
          <p:cNvSpPr txBox="1"/>
          <p:nvPr/>
        </p:nvSpPr>
        <p:spPr>
          <a:xfrm>
            <a:off x="6022550" y="2290350"/>
            <a:ext cx="2296200" cy="56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266BFF"/>
                </a:solidFill>
                <a:latin typeface="Montserrat"/>
                <a:ea typeface="Montserrat"/>
                <a:cs typeface="Montserrat"/>
                <a:sym typeface="Montserrat"/>
              </a:rPr>
              <a:t>3 - Avaliar o modelo</a:t>
            </a:r>
            <a:endParaRPr b="1">
              <a:solidFill>
                <a:srgbClr val="266B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FFFFFF"/>
        </a:solidFill>
      </p:bgPr>
    </p:bg>
    <p:spTree>
      <p:nvGrpSpPr>
        <p:cNvPr id="197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28"/>
          <p:cNvSpPr txBox="1"/>
          <p:nvPr/>
        </p:nvSpPr>
        <p:spPr>
          <a:xfrm>
            <a:off x="434901" y="242675"/>
            <a:ext cx="3623100" cy="1059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rgbClr val="266BFF"/>
                </a:solidFill>
                <a:latin typeface="Montserrat"/>
                <a:ea typeface="Montserrat"/>
                <a:cs typeface="Montserrat"/>
                <a:sym typeface="Montserrat"/>
              </a:rPr>
              <a:t>Preparando os dados para o treinamento</a:t>
            </a:r>
            <a:endParaRPr b="1" sz="2400">
              <a:solidFill>
                <a:srgbClr val="266B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99" name="Google Shape;199;p28"/>
          <p:cNvSpPr txBox="1"/>
          <p:nvPr/>
        </p:nvSpPr>
        <p:spPr>
          <a:xfrm>
            <a:off x="173800" y="1378425"/>
            <a:ext cx="2827500" cy="265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Montserrat"/>
                <a:ea typeface="Montserrat"/>
                <a:cs typeface="Montserrat"/>
                <a:sym typeface="Montserrat"/>
              </a:rPr>
              <a:t>1 - Definir o que o modelo deve ser capaz de rotular: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Char char="●"/>
            </a:pPr>
            <a:r>
              <a:rPr lang="en">
                <a:latin typeface="Montserrat"/>
                <a:ea typeface="Montserrat"/>
                <a:cs typeface="Montserrat"/>
                <a:sym typeface="Montserrat"/>
              </a:rPr>
              <a:t>RG Frente 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Char char="●"/>
            </a:pPr>
            <a:r>
              <a:rPr lang="en">
                <a:latin typeface="Montserrat"/>
                <a:ea typeface="Montserrat"/>
                <a:cs typeface="Montserrat"/>
                <a:sym typeface="Montserrat"/>
              </a:rPr>
              <a:t>RG Verso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Char char="●"/>
            </a:pPr>
            <a:r>
              <a:rPr lang="en">
                <a:latin typeface="Montserrat"/>
                <a:ea typeface="Montserrat"/>
                <a:cs typeface="Montserrat"/>
                <a:sym typeface="Montserrat"/>
              </a:rPr>
              <a:t>CNH Frente 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Char char="●"/>
            </a:pPr>
            <a:r>
              <a:rPr lang="en">
                <a:latin typeface="Montserrat"/>
                <a:ea typeface="Montserrat"/>
                <a:cs typeface="Montserrat"/>
                <a:sym typeface="Montserrat"/>
              </a:rPr>
              <a:t>CNH Verso 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Char char="●"/>
            </a:pPr>
            <a:r>
              <a:rPr lang="en">
                <a:latin typeface="Montserrat"/>
                <a:ea typeface="Montserrat"/>
                <a:cs typeface="Montserrat"/>
                <a:sym typeface="Montserrat"/>
              </a:rPr>
              <a:t>CNH Aberto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00" name="Google Shape;200;p28"/>
          <p:cNvSpPr txBox="1"/>
          <p:nvPr/>
        </p:nvSpPr>
        <p:spPr>
          <a:xfrm>
            <a:off x="3001300" y="1378425"/>
            <a:ext cx="2827500" cy="265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Montserrat"/>
                <a:ea typeface="Montserrat"/>
                <a:cs typeface="Montserrat"/>
                <a:sym typeface="Montserrat"/>
              </a:rPr>
              <a:t>2</a:t>
            </a:r>
            <a:r>
              <a:rPr lang="en">
                <a:latin typeface="Montserrat"/>
                <a:ea typeface="Montserrat"/>
                <a:cs typeface="Montserrat"/>
                <a:sym typeface="Montserrat"/>
              </a:rPr>
              <a:t> - Capturar / Reunir uma boa quantidade de fotos para servir de exemplo para cada rótulo: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Char char="●"/>
            </a:pPr>
            <a:r>
              <a:rPr lang="en">
                <a:latin typeface="Montserrat"/>
                <a:ea typeface="Montserrat"/>
                <a:cs typeface="Montserrat"/>
                <a:sym typeface="Montserrat"/>
              </a:rPr>
              <a:t>Preferencialmente 100 ou mais exemplos de cada rótulo.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Char char="●"/>
            </a:pPr>
            <a:r>
              <a:rPr lang="en">
                <a:latin typeface="Montserrat"/>
                <a:ea typeface="Montserrat"/>
                <a:cs typeface="Montserrat"/>
                <a:sym typeface="Montserrat"/>
              </a:rPr>
              <a:t>Não precisam ser de altíssima qualidade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Char char="●"/>
            </a:pPr>
            <a:r>
              <a:rPr lang="en">
                <a:latin typeface="Montserrat"/>
                <a:ea typeface="Montserrat"/>
                <a:cs typeface="Montserrat"/>
                <a:sym typeface="Montserrat"/>
              </a:rPr>
              <a:t>Inclusa vários ângulos, resoluções e planos de fundo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Char char="●"/>
            </a:pPr>
            <a:r>
              <a:rPr lang="en">
                <a:latin typeface="Montserrat"/>
                <a:ea typeface="Montserrat"/>
                <a:cs typeface="Montserrat"/>
                <a:sym typeface="Montserrat"/>
              </a:rPr>
              <a:t>O mais próximo possível dos dados que serão previstos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  <p:grpSp>
        <p:nvGrpSpPr>
          <p:cNvPr id="201" name="Google Shape;201;p28"/>
          <p:cNvGrpSpPr/>
          <p:nvPr/>
        </p:nvGrpSpPr>
        <p:grpSpPr>
          <a:xfrm>
            <a:off x="6111650" y="1378425"/>
            <a:ext cx="2827500" cy="3544350"/>
            <a:chOff x="6111650" y="1378425"/>
            <a:chExt cx="2827500" cy="3544350"/>
          </a:xfrm>
        </p:grpSpPr>
        <p:sp>
          <p:nvSpPr>
            <p:cNvPr id="202" name="Google Shape;202;p28"/>
            <p:cNvSpPr txBox="1"/>
            <p:nvPr/>
          </p:nvSpPr>
          <p:spPr>
            <a:xfrm>
              <a:off x="6111650" y="1378425"/>
              <a:ext cx="2827500" cy="2653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latin typeface="Montserrat"/>
                  <a:ea typeface="Montserrat"/>
                  <a:cs typeface="Montserrat"/>
                  <a:sym typeface="Montserrat"/>
                </a:rPr>
                <a:t>3</a:t>
              </a:r>
              <a:r>
                <a:rPr lang="en">
                  <a:latin typeface="Montserrat"/>
                  <a:ea typeface="Montserrat"/>
                  <a:cs typeface="Montserrat"/>
                  <a:sym typeface="Montserrat"/>
                </a:rPr>
                <a:t> - Organizar/Estruturar os exemplos antes de fazer o upload para o Firebase:</a:t>
              </a:r>
              <a:endParaRPr>
                <a:latin typeface="Montserrat"/>
                <a:ea typeface="Montserrat"/>
                <a:cs typeface="Montserrat"/>
                <a:sym typeface="Montserrat"/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Montserrat"/>
                <a:ea typeface="Montserrat"/>
                <a:cs typeface="Montserrat"/>
                <a:sym typeface="Montserrat"/>
              </a:endParaRPr>
            </a:p>
            <a:p>
              <a:pPr indent="0" lvl="0" marL="45720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pic>
          <p:nvPicPr>
            <p:cNvPr id="203" name="Google Shape;203;p28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6204665" y="2269575"/>
              <a:ext cx="2641461" cy="2653200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FFFFFF"/>
        </a:solidFill>
      </p:bgPr>
    </p:bg>
    <p:spTree>
      <p:nvGrpSpPr>
        <p:cNvPr id="207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29"/>
          <p:cNvSpPr txBox="1"/>
          <p:nvPr/>
        </p:nvSpPr>
        <p:spPr>
          <a:xfrm>
            <a:off x="434901" y="242675"/>
            <a:ext cx="3623100" cy="1059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rgbClr val="266BFF"/>
                </a:solidFill>
                <a:latin typeface="Montserrat"/>
                <a:ea typeface="Montserrat"/>
                <a:cs typeface="Montserrat"/>
                <a:sym typeface="Montserrat"/>
              </a:rPr>
              <a:t>Treinando o modelo</a:t>
            </a:r>
            <a:endParaRPr b="1" sz="2400">
              <a:solidFill>
                <a:srgbClr val="266B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209" name="Google Shape;209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47787" y="1650925"/>
            <a:ext cx="7448425" cy="312525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10" name="Google Shape;210;p29"/>
          <p:cNvCxnSpPr/>
          <p:nvPr/>
        </p:nvCxnSpPr>
        <p:spPr>
          <a:xfrm flipH="1" rot="10800000">
            <a:off x="1567900" y="2490250"/>
            <a:ext cx="1723800" cy="1163400"/>
          </a:xfrm>
          <a:prstGeom prst="straightConnector1">
            <a:avLst/>
          </a:prstGeom>
          <a:noFill/>
          <a:ln cap="flat" cmpd="sng" w="28575">
            <a:solidFill>
              <a:srgbClr val="266BFF"/>
            </a:solidFill>
            <a:prstDash val="dash"/>
            <a:round/>
            <a:headEnd len="med" w="med" type="none"/>
            <a:tailEnd len="med" w="med" type="triangle"/>
          </a:ln>
        </p:spPr>
      </p:cxnSp>
      <p:cxnSp>
        <p:nvCxnSpPr>
          <p:cNvPr id="211" name="Google Shape;211;p29"/>
          <p:cNvCxnSpPr/>
          <p:nvPr/>
        </p:nvCxnSpPr>
        <p:spPr>
          <a:xfrm>
            <a:off x="3940800" y="2571750"/>
            <a:ext cx="631200" cy="723600"/>
          </a:xfrm>
          <a:prstGeom prst="straightConnector1">
            <a:avLst/>
          </a:prstGeom>
          <a:noFill/>
          <a:ln cap="flat" cmpd="sng" w="28575">
            <a:solidFill>
              <a:srgbClr val="266BFF"/>
            </a:solidFill>
            <a:prstDash val="dash"/>
            <a:round/>
            <a:headEnd len="med" w="med" type="none"/>
            <a:tailEnd len="med" w="med" type="triangle"/>
          </a:ln>
        </p:spPr>
      </p:cxnSp>
      <p:sp>
        <p:nvSpPr>
          <p:cNvPr id="212" name="Google Shape;212;p29"/>
          <p:cNvSpPr txBox="1"/>
          <p:nvPr/>
        </p:nvSpPr>
        <p:spPr>
          <a:xfrm>
            <a:off x="847775" y="885625"/>
            <a:ext cx="2296200" cy="56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266BFF"/>
                </a:solidFill>
                <a:latin typeface="Montserrat"/>
                <a:ea typeface="Montserrat"/>
                <a:cs typeface="Montserrat"/>
                <a:sym typeface="Montserrat"/>
              </a:rPr>
              <a:t>1 - Acessar a página do AutoML no Firebase</a:t>
            </a:r>
            <a:endParaRPr b="1">
              <a:solidFill>
                <a:srgbClr val="266B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FFFFFF"/>
        </a:solidFill>
      </p:bgPr>
    </p:bg>
    <p:spTree>
      <p:nvGrpSpPr>
        <p:cNvPr id="216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30"/>
          <p:cNvSpPr txBox="1"/>
          <p:nvPr/>
        </p:nvSpPr>
        <p:spPr>
          <a:xfrm>
            <a:off x="434901" y="242675"/>
            <a:ext cx="3623100" cy="1059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rgbClr val="266BFF"/>
                </a:solidFill>
                <a:latin typeface="Montserrat"/>
                <a:ea typeface="Montserrat"/>
                <a:cs typeface="Montserrat"/>
                <a:sym typeface="Montserrat"/>
              </a:rPr>
              <a:t>Treinando o modelo</a:t>
            </a:r>
            <a:endParaRPr b="1" sz="2400">
              <a:solidFill>
                <a:srgbClr val="266B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218" name="Google Shape;218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25626" y="1481300"/>
            <a:ext cx="6492748" cy="3083900"/>
          </a:xfrm>
          <a:prstGeom prst="rect">
            <a:avLst/>
          </a:prstGeom>
          <a:noFill/>
          <a:ln>
            <a:noFill/>
          </a:ln>
        </p:spPr>
      </p:pic>
      <p:sp>
        <p:nvSpPr>
          <p:cNvPr id="219" name="Google Shape;219;p30"/>
          <p:cNvSpPr txBox="1"/>
          <p:nvPr/>
        </p:nvSpPr>
        <p:spPr>
          <a:xfrm>
            <a:off x="829000" y="885650"/>
            <a:ext cx="2296200" cy="56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266BFF"/>
                </a:solidFill>
                <a:latin typeface="Montserrat"/>
                <a:ea typeface="Montserrat"/>
                <a:cs typeface="Montserrat"/>
                <a:sym typeface="Montserrat"/>
              </a:rPr>
              <a:t>2 - Importar os dados no Firebase</a:t>
            </a:r>
            <a:endParaRPr b="1">
              <a:solidFill>
                <a:srgbClr val="266B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FFFFFF"/>
        </a:solidFill>
      </p:bgPr>
    </p:bg>
    <p:spTree>
      <p:nvGrpSpPr>
        <p:cNvPr id="223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p31"/>
          <p:cNvSpPr txBox="1"/>
          <p:nvPr/>
        </p:nvSpPr>
        <p:spPr>
          <a:xfrm>
            <a:off x="434901" y="242675"/>
            <a:ext cx="3623100" cy="1059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rgbClr val="266BFF"/>
                </a:solidFill>
                <a:latin typeface="Montserrat"/>
                <a:ea typeface="Montserrat"/>
                <a:cs typeface="Montserrat"/>
                <a:sym typeface="Montserrat"/>
              </a:rPr>
              <a:t>Treinando o modelo</a:t>
            </a:r>
            <a:endParaRPr b="1" sz="2400">
              <a:solidFill>
                <a:srgbClr val="266B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25" name="Google Shape;225;p31"/>
          <p:cNvSpPr txBox="1"/>
          <p:nvPr/>
        </p:nvSpPr>
        <p:spPr>
          <a:xfrm>
            <a:off x="829000" y="885650"/>
            <a:ext cx="2296200" cy="56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266BFF"/>
                </a:solidFill>
                <a:latin typeface="Montserrat"/>
                <a:ea typeface="Montserrat"/>
                <a:cs typeface="Montserrat"/>
                <a:sym typeface="Montserrat"/>
              </a:rPr>
              <a:t>3</a:t>
            </a:r>
            <a:r>
              <a:rPr b="1" lang="en">
                <a:solidFill>
                  <a:srgbClr val="266BFF"/>
                </a:solidFill>
                <a:latin typeface="Montserrat"/>
                <a:ea typeface="Montserrat"/>
                <a:cs typeface="Montserrat"/>
                <a:sym typeface="Montserrat"/>
              </a:rPr>
              <a:t> - Verificar se os rótulos estão ok</a:t>
            </a:r>
            <a:endParaRPr b="1">
              <a:solidFill>
                <a:srgbClr val="266B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226" name="Google Shape;226;p31"/>
          <p:cNvPicPr preferRelativeResize="0"/>
          <p:nvPr/>
        </p:nvPicPr>
        <p:blipFill rotWithShape="1">
          <a:blip r:embed="rId3">
            <a:alphaModFix/>
          </a:blip>
          <a:srcRect b="23553" l="0" r="0" t="0"/>
          <a:stretch/>
        </p:blipFill>
        <p:spPr>
          <a:xfrm>
            <a:off x="2000238" y="1742100"/>
            <a:ext cx="5143523" cy="311052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FFFFFF"/>
        </a:solidFill>
      </p:bgPr>
    </p:bg>
    <p:spTree>
      <p:nvGrpSpPr>
        <p:cNvPr id="230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p32"/>
          <p:cNvSpPr txBox="1"/>
          <p:nvPr/>
        </p:nvSpPr>
        <p:spPr>
          <a:xfrm>
            <a:off x="434901" y="242675"/>
            <a:ext cx="3623100" cy="1059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rgbClr val="266BFF"/>
                </a:solidFill>
                <a:latin typeface="Montserrat"/>
                <a:ea typeface="Montserrat"/>
                <a:cs typeface="Montserrat"/>
                <a:sym typeface="Montserrat"/>
              </a:rPr>
              <a:t>Treinando o modelo</a:t>
            </a:r>
            <a:endParaRPr b="1" sz="2400">
              <a:solidFill>
                <a:srgbClr val="266B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32" name="Google Shape;232;p32"/>
          <p:cNvSpPr txBox="1"/>
          <p:nvPr/>
        </p:nvSpPr>
        <p:spPr>
          <a:xfrm>
            <a:off x="829000" y="885650"/>
            <a:ext cx="2296200" cy="56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266BFF"/>
                </a:solidFill>
                <a:latin typeface="Montserrat"/>
                <a:ea typeface="Montserrat"/>
                <a:cs typeface="Montserrat"/>
                <a:sym typeface="Montserrat"/>
              </a:rPr>
              <a:t>3 - Submeter para treinamento</a:t>
            </a:r>
            <a:endParaRPr b="1">
              <a:solidFill>
                <a:srgbClr val="266B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233" name="Google Shape;233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57350" y="885650"/>
            <a:ext cx="3961600" cy="3856448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34" name="Google Shape;234;p32"/>
          <p:cNvCxnSpPr/>
          <p:nvPr/>
        </p:nvCxnSpPr>
        <p:spPr>
          <a:xfrm>
            <a:off x="3882525" y="1681400"/>
            <a:ext cx="291000" cy="0"/>
          </a:xfrm>
          <a:prstGeom prst="straightConnector1">
            <a:avLst/>
          </a:prstGeom>
          <a:noFill/>
          <a:ln cap="flat" cmpd="sng" w="28575">
            <a:solidFill>
              <a:srgbClr val="266BFF"/>
            </a:solidFill>
            <a:prstDash val="dash"/>
            <a:round/>
            <a:headEnd len="med" w="med" type="none"/>
            <a:tailEnd len="med" w="med" type="triangle"/>
          </a:ln>
        </p:spPr>
      </p:cxnSp>
      <p:cxnSp>
        <p:nvCxnSpPr>
          <p:cNvPr id="235" name="Google Shape;235;p32"/>
          <p:cNvCxnSpPr/>
          <p:nvPr/>
        </p:nvCxnSpPr>
        <p:spPr>
          <a:xfrm>
            <a:off x="3882525" y="3188825"/>
            <a:ext cx="291000" cy="0"/>
          </a:xfrm>
          <a:prstGeom prst="straightConnector1">
            <a:avLst/>
          </a:prstGeom>
          <a:noFill/>
          <a:ln cap="flat" cmpd="sng" w="28575">
            <a:solidFill>
              <a:srgbClr val="266BFF"/>
            </a:solidFill>
            <a:prstDash val="dash"/>
            <a:round/>
            <a:headEnd len="med" w="med" type="none"/>
            <a:tailEnd len="med" w="med" type="triangle"/>
          </a:ln>
        </p:spPr>
      </p:cxnSp>
      <p:cxnSp>
        <p:nvCxnSpPr>
          <p:cNvPr id="236" name="Google Shape;236;p32"/>
          <p:cNvCxnSpPr/>
          <p:nvPr/>
        </p:nvCxnSpPr>
        <p:spPr>
          <a:xfrm flipH="1">
            <a:off x="6560750" y="3724600"/>
            <a:ext cx="282000" cy="6900"/>
          </a:xfrm>
          <a:prstGeom prst="straightConnector1">
            <a:avLst/>
          </a:prstGeom>
          <a:noFill/>
          <a:ln cap="flat" cmpd="sng" w="28575">
            <a:solidFill>
              <a:srgbClr val="266BFF"/>
            </a:solidFill>
            <a:prstDash val="dash"/>
            <a:round/>
            <a:headEnd len="med" w="med" type="none"/>
            <a:tailEnd len="med" w="med" type="triangle"/>
          </a:ln>
        </p:spPr>
      </p:cxnSp>
      <p:cxnSp>
        <p:nvCxnSpPr>
          <p:cNvPr id="237" name="Google Shape;237;p32"/>
          <p:cNvCxnSpPr/>
          <p:nvPr/>
        </p:nvCxnSpPr>
        <p:spPr>
          <a:xfrm flipH="1">
            <a:off x="7656525" y="4114800"/>
            <a:ext cx="12600" cy="279900"/>
          </a:xfrm>
          <a:prstGeom prst="straightConnector1">
            <a:avLst/>
          </a:prstGeom>
          <a:noFill/>
          <a:ln cap="flat" cmpd="sng" w="28575">
            <a:solidFill>
              <a:srgbClr val="266BFF"/>
            </a:solidFill>
            <a:prstDash val="dash"/>
            <a:round/>
            <a:headEnd len="med" w="med" type="none"/>
            <a:tailEnd len="med" w="med" type="triangle"/>
          </a:ln>
        </p:spPr>
      </p:cxnSp>
      <p:pic>
        <p:nvPicPr>
          <p:cNvPr id="238" name="Google Shape;238;p3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34900" y="1887125"/>
            <a:ext cx="8163898" cy="23533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1000"/>
                                        <p:tgtEl>
                                          <p:spTgt spid="2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1000"/>
                                        <p:tgtEl>
                                          <p:spTgt spid="2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1000"/>
                                        <p:tgtEl>
                                          <p:spTgt spid="2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1000"/>
                                        <p:tgtEl>
                                          <p:spTgt spid="2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1000"/>
                                        <p:tgtEl>
                                          <p:spTgt spid="2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FFFFFF"/>
        </a:solidFill>
      </p:bgPr>
    </p:bg>
    <p:spTree>
      <p:nvGrpSpPr>
        <p:cNvPr id="242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p33"/>
          <p:cNvSpPr txBox="1"/>
          <p:nvPr/>
        </p:nvSpPr>
        <p:spPr>
          <a:xfrm>
            <a:off x="434901" y="242675"/>
            <a:ext cx="3623100" cy="1059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rgbClr val="266BFF"/>
                </a:solidFill>
                <a:latin typeface="Montserrat"/>
                <a:ea typeface="Montserrat"/>
                <a:cs typeface="Montserrat"/>
                <a:sym typeface="Montserrat"/>
              </a:rPr>
              <a:t>Avaliando o modelo</a:t>
            </a:r>
            <a:endParaRPr b="1" sz="2400">
              <a:solidFill>
                <a:srgbClr val="266B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244" name="Google Shape;244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57775" y="1117825"/>
            <a:ext cx="5516593" cy="3536426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45" name="Google Shape;245;p33"/>
          <p:cNvCxnSpPr/>
          <p:nvPr/>
        </p:nvCxnSpPr>
        <p:spPr>
          <a:xfrm rot="10800000">
            <a:off x="3371600" y="3589700"/>
            <a:ext cx="367200" cy="7200"/>
          </a:xfrm>
          <a:prstGeom prst="straightConnector1">
            <a:avLst/>
          </a:prstGeom>
          <a:noFill/>
          <a:ln cap="flat" cmpd="sng" w="28575">
            <a:solidFill>
              <a:srgbClr val="266BFF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246" name="Google Shape;246;p33"/>
          <p:cNvCxnSpPr/>
          <p:nvPr/>
        </p:nvCxnSpPr>
        <p:spPr>
          <a:xfrm flipH="1">
            <a:off x="2289650" y="3767175"/>
            <a:ext cx="228900" cy="123900"/>
          </a:xfrm>
          <a:prstGeom prst="straightConnector1">
            <a:avLst/>
          </a:prstGeom>
          <a:noFill/>
          <a:ln cap="flat" cmpd="sng" w="28575">
            <a:solidFill>
              <a:srgbClr val="266BFF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247" name="Google Shape;247;p33"/>
          <p:cNvCxnSpPr/>
          <p:nvPr/>
        </p:nvCxnSpPr>
        <p:spPr>
          <a:xfrm flipH="1">
            <a:off x="3066350" y="3767175"/>
            <a:ext cx="228900" cy="123900"/>
          </a:xfrm>
          <a:prstGeom prst="straightConnector1">
            <a:avLst/>
          </a:prstGeom>
          <a:noFill/>
          <a:ln cap="flat" cmpd="sng" w="28575">
            <a:solidFill>
              <a:srgbClr val="266BFF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248" name="Google Shape;248;p33"/>
          <p:cNvCxnSpPr/>
          <p:nvPr/>
        </p:nvCxnSpPr>
        <p:spPr>
          <a:xfrm flipH="1">
            <a:off x="3992075" y="3767175"/>
            <a:ext cx="228900" cy="123900"/>
          </a:xfrm>
          <a:prstGeom prst="straightConnector1">
            <a:avLst/>
          </a:prstGeom>
          <a:noFill/>
          <a:ln cap="flat" cmpd="sng" w="28575">
            <a:solidFill>
              <a:srgbClr val="266BFF"/>
            </a:solidFill>
            <a:prstDash val="solid"/>
            <a:round/>
            <a:headEnd len="med" w="med" type="none"/>
            <a:tailEnd len="med" w="med" type="triangle"/>
          </a:ln>
        </p:spPr>
      </p:cxn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FFFFFF"/>
        </a:solidFill>
      </p:bgPr>
    </p:bg>
    <p:spTree>
      <p:nvGrpSpPr>
        <p:cNvPr id="252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p34"/>
          <p:cNvSpPr txBox="1"/>
          <p:nvPr/>
        </p:nvSpPr>
        <p:spPr>
          <a:xfrm>
            <a:off x="434901" y="242675"/>
            <a:ext cx="3623100" cy="1059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rgbClr val="266BFF"/>
                </a:solidFill>
                <a:latin typeface="Montserrat"/>
                <a:ea typeface="Montserrat"/>
                <a:cs typeface="Montserrat"/>
                <a:sym typeface="Montserrat"/>
              </a:rPr>
              <a:t>Usar o modelo</a:t>
            </a:r>
            <a:endParaRPr b="1" sz="2400">
              <a:solidFill>
                <a:srgbClr val="266B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254" name="Google Shape;254;p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74625" y="965175"/>
            <a:ext cx="7794738" cy="353642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spd="slow" p14:dur="1000">
        <p:fade thruBlk="1"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FFFFFF"/>
        </a:solidFill>
      </p:bgPr>
    </p:bg>
    <p:spTree>
      <p:nvGrpSpPr>
        <p:cNvPr id="258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p35"/>
          <p:cNvSpPr txBox="1"/>
          <p:nvPr/>
        </p:nvSpPr>
        <p:spPr>
          <a:xfrm>
            <a:off x="434901" y="242675"/>
            <a:ext cx="3623100" cy="1059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rgbClr val="266BFF"/>
                </a:solidFill>
                <a:latin typeface="Montserrat"/>
                <a:ea typeface="Montserrat"/>
                <a:cs typeface="Montserrat"/>
                <a:sym typeface="Montserrat"/>
              </a:rPr>
              <a:t>Usar o modelo</a:t>
            </a:r>
            <a:endParaRPr b="1" sz="2400">
              <a:solidFill>
                <a:srgbClr val="266B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grpSp>
        <p:nvGrpSpPr>
          <p:cNvPr id="260" name="Google Shape;260;p35"/>
          <p:cNvGrpSpPr/>
          <p:nvPr/>
        </p:nvGrpSpPr>
        <p:grpSpPr>
          <a:xfrm>
            <a:off x="217963" y="1066950"/>
            <a:ext cx="4159337" cy="1264309"/>
            <a:chOff x="210863" y="1748000"/>
            <a:chExt cx="4159337" cy="1264309"/>
          </a:xfrm>
        </p:grpSpPr>
        <p:pic>
          <p:nvPicPr>
            <p:cNvPr id="261" name="Google Shape;261;p35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251700" y="2131184"/>
              <a:ext cx="4118500" cy="88112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62" name="Google Shape;262;p35"/>
            <p:cNvSpPr txBox="1"/>
            <p:nvPr/>
          </p:nvSpPr>
          <p:spPr>
            <a:xfrm>
              <a:off x="210863" y="1748000"/>
              <a:ext cx="3536700" cy="300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1200">
                  <a:solidFill>
                    <a:srgbClr val="266BFF"/>
                  </a:solidFill>
                  <a:latin typeface="Montserrat"/>
                  <a:ea typeface="Montserrat"/>
                  <a:cs typeface="Montserrat"/>
                  <a:sym typeface="Montserrat"/>
                </a:rPr>
                <a:t>1 - Adicionar as dependencias do Firebase</a:t>
              </a:r>
              <a:endParaRPr b="1" sz="1200">
                <a:solidFill>
                  <a:srgbClr val="266BFF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</p:grpSp>
      <p:sp>
        <p:nvSpPr>
          <p:cNvPr id="263" name="Google Shape;263;p35"/>
          <p:cNvSpPr txBox="1"/>
          <p:nvPr/>
        </p:nvSpPr>
        <p:spPr>
          <a:xfrm>
            <a:off x="187250" y="2414413"/>
            <a:ext cx="4118400" cy="47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266BFF"/>
                </a:solidFill>
                <a:latin typeface="Montserrat"/>
                <a:ea typeface="Montserrat"/>
                <a:cs typeface="Montserrat"/>
                <a:sym typeface="Montserrat"/>
              </a:rPr>
              <a:t>2</a:t>
            </a:r>
            <a:r>
              <a:rPr b="1" lang="en" sz="1200">
                <a:solidFill>
                  <a:srgbClr val="266BFF"/>
                </a:solidFill>
                <a:latin typeface="Montserrat"/>
                <a:ea typeface="Montserrat"/>
                <a:cs typeface="Montserrat"/>
                <a:sym typeface="Montserrat"/>
              </a:rPr>
              <a:t> - Extrair o conteúdo do ZIP sem modificar os nomes dos arquivos.</a:t>
            </a:r>
            <a:endParaRPr b="1" sz="1200">
              <a:solidFill>
                <a:srgbClr val="266B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00">
              <a:solidFill>
                <a:srgbClr val="266B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grpSp>
        <p:nvGrpSpPr>
          <p:cNvPr id="264" name="Google Shape;264;p35"/>
          <p:cNvGrpSpPr/>
          <p:nvPr/>
        </p:nvGrpSpPr>
        <p:grpSpPr>
          <a:xfrm>
            <a:off x="187250" y="2965975"/>
            <a:ext cx="4398900" cy="1925450"/>
            <a:chOff x="187250" y="2965975"/>
            <a:chExt cx="4398900" cy="1925450"/>
          </a:xfrm>
        </p:grpSpPr>
        <p:sp>
          <p:nvSpPr>
            <p:cNvPr id="265" name="Google Shape;265;p35"/>
            <p:cNvSpPr txBox="1"/>
            <p:nvPr/>
          </p:nvSpPr>
          <p:spPr>
            <a:xfrm>
              <a:off x="187250" y="2965975"/>
              <a:ext cx="4398900" cy="473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1200">
                  <a:solidFill>
                    <a:srgbClr val="266BFF"/>
                  </a:solidFill>
                  <a:latin typeface="Montserrat"/>
                  <a:ea typeface="Montserrat"/>
                  <a:cs typeface="Montserrat"/>
                  <a:sym typeface="Montserrat"/>
                </a:rPr>
                <a:t>3</a:t>
              </a:r>
              <a:r>
                <a:rPr b="1" lang="en" sz="1200">
                  <a:solidFill>
                    <a:srgbClr val="266BFF"/>
                  </a:solidFill>
                  <a:latin typeface="Montserrat"/>
                  <a:ea typeface="Montserrat"/>
                  <a:cs typeface="Montserrat"/>
                  <a:sym typeface="Montserrat"/>
                </a:rPr>
                <a:t> - Mover os arquivos para a pasta Assets do seu projeto Android</a:t>
              </a:r>
              <a:endParaRPr b="1" sz="1200">
                <a:solidFill>
                  <a:srgbClr val="266BFF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1200">
                <a:solidFill>
                  <a:srgbClr val="266BFF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pic>
          <p:nvPicPr>
            <p:cNvPr id="266" name="Google Shape;266;p35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296025" y="3517525"/>
              <a:ext cx="1986725" cy="137390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267" name="Google Shape;267;p35"/>
          <p:cNvGrpSpPr/>
          <p:nvPr/>
        </p:nvGrpSpPr>
        <p:grpSpPr>
          <a:xfrm>
            <a:off x="4873913" y="1066950"/>
            <a:ext cx="3656037" cy="977098"/>
            <a:chOff x="4873913" y="1066950"/>
            <a:chExt cx="3656037" cy="977098"/>
          </a:xfrm>
        </p:grpSpPr>
        <p:pic>
          <p:nvPicPr>
            <p:cNvPr id="268" name="Google Shape;268;p35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4873924" y="1465048"/>
              <a:ext cx="3656025" cy="579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69" name="Google Shape;269;p35"/>
            <p:cNvSpPr txBox="1"/>
            <p:nvPr/>
          </p:nvSpPr>
          <p:spPr>
            <a:xfrm>
              <a:off x="4873913" y="1066950"/>
              <a:ext cx="3536700" cy="300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1200">
                  <a:solidFill>
                    <a:srgbClr val="266BFF"/>
                  </a:solidFill>
                  <a:latin typeface="Montserrat"/>
                  <a:ea typeface="Montserrat"/>
                  <a:cs typeface="Montserrat"/>
                  <a:sym typeface="Montserrat"/>
                </a:rPr>
                <a:t>4 - Registrar o modelo local</a:t>
              </a:r>
              <a:endParaRPr b="1" sz="1200">
                <a:solidFill>
                  <a:srgbClr val="266BFF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</p:grpSp>
      <p:grpSp>
        <p:nvGrpSpPr>
          <p:cNvPr id="270" name="Google Shape;270;p35"/>
          <p:cNvGrpSpPr/>
          <p:nvPr/>
        </p:nvGrpSpPr>
        <p:grpSpPr>
          <a:xfrm>
            <a:off x="4873913" y="2102650"/>
            <a:ext cx="3881589" cy="1423024"/>
            <a:chOff x="4873913" y="2331250"/>
            <a:chExt cx="3881589" cy="1423024"/>
          </a:xfrm>
        </p:grpSpPr>
        <p:pic>
          <p:nvPicPr>
            <p:cNvPr id="271" name="Google Shape;271;p35"/>
            <p:cNvPicPr preferRelativeResize="0"/>
            <p:nvPr/>
          </p:nvPicPr>
          <p:blipFill>
            <a:blip r:embed="rId6">
              <a:alphaModFix/>
            </a:blip>
            <a:stretch>
              <a:fillRect/>
            </a:stretch>
          </p:blipFill>
          <p:spPr>
            <a:xfrm>
              <a:off x="4873925" y="2878125"/>
              <a:ext cx="3881577" cy="87615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72" name="Google Shape;272;p35"/>
            <p:cNvSpPr txBox="1"/>
            <p:nvPr/>
          </p:nvSpPr>
          <p:spPr>
            <a:xfrm>
              <a:off x="4873913" y="2331250"/>
              <a:ext cx="3536700" cy="300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1200">
                  <a:solidFill>
                    <a:srgbClr val="266BFF"/>
                  </a:solidFill>
                  <a:latin typeface="Montserrat"/>
                  <a:ea typeface="Montserrat"/>
                  <a:cs typeface="Montserrat"/>
                  <a:sym typeface="Montserrat"/>
                </a:rPr>
                <a:t>5 - Configurar o rotulador de imagens com o modelo local</a:t>
              </a:r>
              <a:endParaRPr b="1" sz="1200">
                <a:solidFill>
                  <a:srgbClr val="266BFF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</p:grpSp>
      <p:sp>
        <p:nvSpPr>
          <p:cNvPr id="273" name="Google Shape;273;p35"/>
          <p:cNvSpPr txBox="1"/>
          <p:nvPr/>
        </p:nvSpPr>
        <p:spPr>
          <a:xfrm>
            <a:off x="4873913" y="3691838"/>
            <a:ext cx="4118400" cy="47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266BFF"/>
                </a:solidFill>
                <a:latin typeface="Montserrat"/>
                <a:ea typeface="Montserrat"/>
                <a:cs typeface="Montserrat"/>
                <a:sym typeface="Montserrat"/>
              </a:rPr>
              <a:t>6 - Preparar a imagem para utilizar no rotulador.</a:t>
            </a:r>
            <a:endParaRPr b="1" sz="1200">
              <a:solidFill>
                <a:srgbClr val="266B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00">
              <a:solidFill>
                <a:srgbClr val="266B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74" name="Google Shape;274;p35"/>
          <p:cNvSpPr txBox="1"/>
          <p:nvPr/>
        </p:nvSpPr>
        <p:spPr>
          <a:xfrm>
            <a:off x="4873925" y="4123913"/>
            <a:ext cx="4118400" cy="47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266BFF"/>
                </a:solidFill>
                <a:latin typeface="Montserrat"/>
                <a:ea typeface="Montserrat"/>
                <a:cs typeface="Montserrat"/>
                <a:sym typeface="Montserrat"/>
              </a:rPr>
              <a:t>7</a:t>
            </a:r>
            <a:r>
              <a:rPr b="1" lang="en" sz="1200">
                <a:solidFill>
                  <a:srgbClr val="266BFF"/>
                </a:solidFill>
                <a:latin typeface="Montserrat"/>
                <a:ea typeface="Montserrat"/>
                <a:cs typeface="Montserrat"/>
                <a:sym typeface="Montserrat"/>
              </a:rPr>
              <a:t> - Usar o modelo para responder perguntas!</a:t>
            </a:r>
            <a:endParaRPr b="1" sz="1200">
              <a:solidFill>
                <a:srgbClr val="266B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00">
              <a:solidFill>
                <a:srgbClr val="266B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266BFF"/>
        </a:solidFill>
      </p:bgPr>
    </p:bg>
    <p:spTree>
      <p:nvGrpSpPr>
        <p:cNvPr id="278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p36"/>
          <p:cNvSpPr txBox="1"/>
          <p:nvPr/>
        </p:nvSpPr>
        <p:spPr>
          <a:xfrm>
            <a:off x="624450" y="1830000"/>
            <a:ext cx="7895100" cy="148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6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Demo Time!</a:t>
            </a:r>
            <a:endParaRPr b="1" sz="36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266BFF"/>
        </a:solidFill>
      </p:bgPr>
    </p:bg>
    <p:spTree>
      <p:nvGrpSpPr>
        <p:cNvPr id="283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Google Shape;284;p37"/>
          <p:cNvSpPr txBox="1"/>
          <p:nvPr/>
        </p:nvSpPr>
        <p:spPr>
          <a:xfrm>
            <a:off x="624450" y="1830000"/>
            <a:ext cx="7895100" cy="148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6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Obrigado!</a:t>
            </a:r>
            <a:endParaRPr b="1" sz="36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